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9" r:id="rId3"/>
    <p:sldId id="270" r:id="rId4"/>
    <p:sldId id="271" r:id="rId5"/>
    <p:sldId id="272" r:id="rId6"/>
    <p:sldId id="273" r:id="rId7"/>
    <p:sldId id="274" r:id="rId8"/>
    <p:sldId id="275" r:id="rId9"/>
    <p:sldId id="276" r:id="rId10"/>
  </p:sldIdLst>
  <p:sldSz cx="9144000" cy="6858000" type="screen4x3"/>
  <p:notesSz cx="6858000" cy="9144000"/>
  <p:defaultTextStyle>
    <a:defPPr>
      <a:defRPr lang="en"/>
    </a:defPPr>
    <a:lvl1pPr algn="l" rtl="0" fontAlgn="base">
      <a:spcBef>
        <a:spcPct val="0"/>
      </a:spcBef>
      <a:spcAft>
        <a:spcPct val="0"/>
      </a:spcAft>
      <a:defRPr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kern="1200">
        <a:solidFill>
          <a:schemeClr val="tx1"/>
        </a:solidFill>
        <a:latin typeface="Times New Roman" panose="02020603050405020304" pitchFamily="18" charset="0"/>
        <a:ea typeface="+mn-ea"/>
        <a:cs typeface="+mn-cs"/>
      </a:defRPr>
    </a:lvl5pPr>
    <a:lvl6pPr marL="2286000" algn="l" defTabSz="914400" rtl="0" eaLnBrk="1" latinLnBrk="0" hangingPunct="1">
      <a:defRPr kern="1200">
        <a:solidFill>
          <a:schemeClr val="tx1"/>
        </a:solidFill>
        <a:latin typeface="Times New Roman" panose="02020603050405020304" pitchFamily="18" charset="0"/>
        <a:ea typeface="+mn-ea"/>
        <a:cs typeface="+mn-cs"/>
      </a:defRPr>
    </a:lvl6pPr>
    <a:lvl7pPr marL="2743200" algn="l" defTabSz="914400" rtl="0" eaLnBrk="1" latinLnBrk="0" hangingPunct="1">
      <a:defRPr kern="1200">
        <a:solidFill>
          <a:schemeClr val="tx1"/>
        </a:solidFill>
        <a:latin typeface="Times New Roman" panose="02020603050405020304" pitchFamily="18" charset="0"/>
        <a:ea typeface="+mn-ea"/>
        <a:cs typeface="+mn-cs"/>
      </a:defRPr>
    </a:lvl7pPr>
    <a:lvl8pPr marL="3200400" algn="l" defTabSz="914400" rtl="0" eaLnBrk="1" latinLnBrk="0" hangingPunct="1">
      <a:defRPr kern="1200">
        <a:solidFill>
          <a:schemeClr val="tx1"/>
        </a:solidFill>
        <a:latin typeface="Times New Roman" panose="02020603050405020304" pitchFamily="18" charset="0"/>
        <a:ea typeface="+mn-ea"/>
        <a:cs typeface="+mn-cs"/>
      </a:defRPr>
    </a:lvl8pPr>
    <a:lvl9pPr marL="3657600" algn="l" defTabSz="914400" rtl="0" eaLnBrk="1" latinLnBrk="0" hangingPunct="1">
      <a:defRPr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656" y="5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16E9C373-B216-3611-215A-BB1DD7397F72}"/>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EAB66CD8-E577-DBCD-EBEB-BBB06085B41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F25506BE-B75D-D8B1-92E2-AB3A84EE6027}"/>
              </a:ext>
            </a:extLst>
          </p:cNvPr>
          <p:cNvSpPr>
            <a:spLocks noGrp="1" noChangeArrowheads="1"/>
          </p:cNvSpPr>
          <p:nvPr>
            <p:ph type="sldNum" sz="quarter" idx="12"/>
          </p:nvPr>
        </p:nvSpPr>
        <p:spPr>
          <a:ln/>
        </p:spPr>
        <p:txBody>
          <a:bodyPr/>
          <a:lstStyle>
            <a:lvl1pPr>
              <a:defRPr/>
            </a:lvl1pPr>
          </a:lstStyle>
          <a:p>
            <a:fld id="{97C25086-CD42-4506-9F58-B5FE3CCF6A20}" type="slidenum">
              <a:rPr lang="en-US" altLang="en-US"/>
              <a:pPr/>
              <a:t>‹#›</a:t>
            </a:fld>
            <a:endParaRPr lang="en-US" altLang="en-US"/>
          </a:p>
        </p:txBody>
      </p:sp>
    </p:spTree>
    <p:extLst>
      <p:ext uri="{BB962C8B-B14F-4D97-AF65-F5344CB8AC3E}">
        <p14:creationId xmlns:p14="http://schemas.microsoft.com/office/powerpoint/2010/main" val="4159510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44039312-9F20-AE68-C26E-D3DABBE7C575}"/>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E7857AA7-41A1-9F6B-BC60-CDF3F033240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F9AC9DD1-382D-2434-B11C-91F38DF6D81F}"/>
              </a:ext>
            </a:extLst>
          </p:cNvPr>
          <p:cNvSpPr>
            <a:spLocks noGrp="1" noChangeArrowheads="1"/>
          </p:cNvSpPr>
          <p:nvPr>
            <p:ph type="sldNum" sz="quarter" idx="12"/>
          </p:nvPr>
        </p:nvSpPr>
        <p:spPr>
          <a:ln/>
        </p:spPr>
        <p:txBody>
          <a:bodyPr/>
          <a:lstStyle>
            <a:lvl1pPr>
              <a:defRPr/>
            </a:lvl1pPr>
          </a:lstStyle>
          <a:p>
            <a:fld id="{DB250737-8561-4274-8886-9250F7347131}" type="slidenum">
              <a:rPr lang="en-US" altLang="en-US"/>
              <a:pPr/>
              <a:t>‹#›</a:t>
            </a:fld>
            <a:endParaRPr lang="en-US" altLang="en-US"/>
          </a:p>
        </p:txBody>
      </p:sp>
    </p:spTree>
    <p:extLst>
      <p:ext uri="{BB962C8B-B14F-4D97-AF65-F5344CB8AC3E}">
        <p14:creationId xmlns:p14="http://schemas.microsoft.com/office/powerpoint/2010/main" val="1144244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C6774482-A098-536F-D89B-43DF21887D54}"/>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217309CE-253F-CDEE-962A-F34E40E66BB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05317DE4-7878-4864-5DC1-6FFC525262E9}"/>
              </a:ext>
            </a:extLst>
          </p:cNvPr>
          <p:cNvSpPr>
            <a:spLocks noGrp="1" noChangeArrowheads="1"/>
          </p:cNvSpPr>
          <p:nvPr>
            <p:ph type="sldNum" sz="quarter" idx="12"/>
          </p:nvPr>
        </p:nvSpPr>
        <p:spPr>
          <a:ln/>
        </p:spPr>
        <p:txBody>
          <a:bodyPr/>
          <a:lstStyle>
            <a:lvl1pPr>
              <a:defRPr/>
            </a:lvl1pPr>
          </a:lstStyle>
          <a:p>
            <a:fld id="{D70A90BA-BB0C-4916-A1E1-F33E864120EB}" type="slidenum">
              <a:rPr lang="en-US" altLang="en-US"/>
              <a:pPr/>
              <a:t>‹#›</a:t>
            </a:fld>
            <a:endParaRPr lang="en-US" altLang="en-US"/>
          </a:p>
        </p:txBody>
      </p:sp>
    </p:spTree>
    <p:extLst>
      <p:ext uri="{BB962C8B-B14F-4D97-AF65-F5344CB8AC3E}">
        <p14:creationId xmlns:p14="http://schemas.microsoft.com/office/powerpoint/2010/main" val="41982819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able Placeholder 2"/>
          <p:cNvSpPr>
            <a:spLocks noGrp="1"/>
          </p:cNvSpPr>
          <p:nvPr>
            <p:ph type="tbl" idx="1"/>
          </p:nvPr>
        </p:nvSpPr>
        <p:spPr>
          <a:xfrm>
            <a:off x="457200" y="1600200"/>
            <a:ext cx="8229600" cy="4525963"/>
          </a:xfrm>
        </p:spPr>
        <p:txBody>
          <a:bodyPr/>
          <a:lstStyle/>
          <a:p>
            <a:pPr lvl="0"/>
            <a:endParaRPr lang="en-US" noProof="0"/>
          </a:p>
        </p:txBody>
      </p:sp>
      <p:sp>
        <p:nvSpPr>
          <p:cNvPr id="4" name="Rectangle 4">
            <a:extLst>
              <a:ext uri="{FF2B5EF4-FFF2-40B4-BE49-F238E27FC236}">
                <a16:creationId xmlns:a16="http://schemas.microsoft.com/office/drawing/2014/main" id="{76C8E8E5-6FD8-5583-7FB4-E5570AD30500}"/>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D12C1AD6-005E-7E0B-24AC-188EDFEF6A3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1D61F6C1-FDC8-03E5-AE04-EC211D377029}"/>
              </a:ext>
            </a:extLst>
          </p:cNvPr>
          <p:cNvSpPr>
            <a:spLocks noGrp="1" noChangeArrowheads="1"/>
          </p:cNvSpPr>
          <p:nvPr>
            <p:ph type="sldNum" sz="quarter" idx="12"/>
          </p:nvPr>
        </p:nvSpPr>
        <p:spPr>
          <a:ln/>
        </p:spPr>
        <p:txBody>
          <a:bodyPr/>
          <a:lstStyle>
            <a:lvl1pPr>
              <a:defRPr/>
            </a:lvl1pPr>
          </a:lstStyle>
          <a:p>
            <a:fld id="{867571E8-7E45-437C-A6B0-26EB2876096B}" type="slidenum">
              <a:rPr lang="en-US" altLang="en-US"/>
              <a:pPr/>
              <a:t>‹#›</a:t>
            </a:fld>
            <a:endParaRPr lang="en-US" altLang="en-US"/>
          </a:p>
        </p:txBody>
      </p:sp>
    </p:spTree>
    <p:extLst>
      <p:ext uri="{BB962C8B-B14F-4D97-AF65-F5344CB8AC3E}">
        <p14:creationId xmlns:p14="http://schemas.microsoft.com/office/powerpoint/2010/main" val="3896887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003C8866-A376-CB3A-9085-BE3D32595087}"/>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DC6B16DD-3FDF-6E90-F517-4875F74D684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22AD9935-0D92-7D83-7250-84D2B6668CD6}"/>
              </a:ext>
            </a:extLst>
          </p:cNvPr>
          <p:cNvSpPr>
            <a:spLocks noGrp="1" noChangeArrowheads="1"/>
          </p:cNvSpPr>
          <p:nvPr>
            <p:ph type="sldNum" sz="quarter" idx="12"/>
          </p:nvPr>
        </p:nvSpPr>
        <p:spPr>
          <a:ln/>
        </p:spPr>
        <p:txBody>
          <a:bodyPr/>
          <a:lstStyle>
            <a:lvl1pPr>
              <a:defRPr/>
            </a:lvl1pPr>
          </a:lstStyle>
          <a:p>
            <a:fld id="{716DCFD3-46F8-4BAC-A804-86C3A33E13ED}" type="slidenum">
              <a:rPr lang="en-US" altLang="en-US"/>
              <a:pPr/>
              <a:t>‹#›</a:t>
            </a:fld>
            <a:endParaRPr lang="en-US" altLang="en-US"/>
          </a:p>
        </p:txBody>
      </p:sp>
    </p:spTree>
    <p:extLst>
      <p:ext uri="{BB962C8B-B14F-4D97-AF65-F5344CB8AC3E}">
        <p14:creationId xmlns:p14="http://schemas.microsoft.com/office/powerpoint/2010/main" val="2435024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388B08A6-C890-AD4B-1A25-C96325D21204}"/>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FAD0AFD8-0381-2662-AD34-7B1B7433554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EBB0BEF3-59D7-125E-A665-0613A5AAEE48}"/>
              </a:ext>
            </a:extLst>
          </p:cNvPr>
          <p:cNvSpPr>
            <a:spLocks noGrp="1" noChangeArrowheads="1"/>
          </p:cNvSpPr>
          <p:nvPr>
            <p:ph type="sldNum" sz="quarter" idx="12"/>
          </p:nvPr>
        </p:nvSpPr>
        <p:spPr>
          <a:ln/>
        </p:spPr>
        <p:txBody>
          <a:bodyPr/>
          <a:lstStyle>
            <a:lvl1pPr>
              <a:defRPr/>
            </a:lvl1pPr>
          </a:lstStyle>
          <a:p>
            <a:fld id="{1D58A0AC-1EB6-4A4C-8793-91DEEDA87C34}" type="slidenum">
              <a:rPr lang="en-US" altLang="en-US"/>
              <a:pPr/>
              <a:t>‹#›</a:t>
            </a:fld>
            <a:endParaRPr lang="en-US" altLang="en-US"/>
          </a:p>
        </p:txBody>
      </p:sp>
    </p:spTree>
    <p:extLst>
      <p:ext uri="{BB962C8B-B14F-4D97-AF65-F5344CB8AC3E}">
        <p14:creationId xmlns:p14="http://schemas.microsoft.com/office/powerpoint/2010/main" val="1601499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D9DBBC3F-7E1F-B7C0-1F54-4D8F6FBA935E}"/>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76D7F882-A15B-EB99-A265-B815416BB72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BF92E008-3C3D-7760-B7E0-890159B31B74}"/>
              </a:ext>
            </a:extLst>
          </p:cNvPr>
          <p:cNvSpPr>
            <a:spLocks noGrp="1" noChangeArrowheads="1"/>
          </p:cNvSpPr>
          <p:nvPr>
            <p:ph type="sldNum" sz="quarter" idx="12"/>
          </p:nvPr>
        </p:nvSpPr>
        <p:spPr>
          <a:ln/>
        </p:spPr>
        <p:txBody>
          <a:bodyPr/>
          <a:lstStyle>
            <a:lvl1pPr>
              <a:defRPr/>
            </a:lvl1pPr>
          </a:lstStyle>
          <a:p>
            <a:fld id="{D07F557D-0387-425F-92C6-06AB206E107B}" type="slidenum">
              <a:rPr lang="en-US" altLang="en-US"/>
              <a:pPr/>
              <a:t>‹#›</a:t>
            </a:fld>
            <a:endParaRPr lang="en-US" altLang="en-US"/>
          </a:p>
        </p:txBody>
      </p:sp>
    </p:spTree>
    <p:extLst>
      <p:ext uri="{BB962C8B-B14F-4D97-AF65-F5344CB8AC3E}">
        <p14:creationId xmlns:p14="http://schemas.microsoft.com/office/powerpoint/2010/main" val="1118187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6F8E953C-C663-DFA0-7DE8-3C14E1DB7A06}"/>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DD8F7769-6318-6A69-E3CC-4C4F3DE4BAB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A9AB6FC7-1DC0-3BAE-2F13-66F9639F8424}"/>
              </a:ext>
            </a:extLst>
          </p:cNvPr>
          <p:cNvSpPr>
            <a:spLocks noGrp="1" noChangeArrowheads="1"/>
          </p:cNvSpPr>
          <p:nvPr>
            <p:ph type="sldNum" sz="quarter" idx="12"/>
          </p:nvPr>
        </p:nvSpPr>
        <p:spPr>
          <a:ln/>
        </p:spPr>
        <p:txBody>
          <a:bodyPr/>
          <a:lstStyle>
            <a:lvl1pPr>
              <a:defRPr/>
            </a:lvl1pPr>
          </a:lstStyle>
          <a:p>
            <a:fld id="{15FBFCB4-6827-420C-BE50-EF4EF8F8A5E3}" type="slidenum">
              <a:rPr lang="en-US" altLang="en-US"/>
              <a:pPr/>
              <a:t>‹#›</a:t>
            </a:fld>
            <a:endParaRPr lang="en-US" altLang="en-US"/>
          </a:p>
        </p:txBody>
      </p:sp>
    </p:spTree>
    <p:extLst>
      <p:ext uri="{BB962C8B-B14F-4D97-AF65-F5344CB8AC3E}">
        <p14:creationId xmlns:p14="http://schemas.microsoft.com/office/powerpoint/2010/main" val="23891771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619F2750-4FA5-29D6-13D6-1C9FAAC0D437}"/>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EA12DDF9-FA3D-A32E-E236-FC6BA8D4113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002D81CD-1E4B-4219-6A4F-A207B1B7E437}"/>
              </a:ext>
            </a:extLst>
          </p:cNvPr>
          <p:cNvSpPr>
            <a:spLocks noGrp="1" noChangeArrowheads="1"/>
          </p:cNvSpPr>
          <p:nvPr>
            <p:ph type="sldNum" sz="quarter" idx="12"/>
          </p:nvPr>
        </p:nvSpPr>
        <p:spPr>
          <a:ln/>
        </p:spPr>
        <p:txBody>
          <a:bodyPr/>
          <a:lstStyle>
            <a:lvl1pPr>
              <a:defRPr/>
            </a:lvl1pPr>
          </a:lstStyle>
          <a:p>
            <a:fld id="{3AAF35C6-EF1F-4472-8658-5B40C5236792}" type="slidenum">
              <a:rPr lang="en-US" altLang="en-US"/>
              <a:pPr/>
              <a:t>‹#›</a:t>
            </a:fld>
            <a:endParaRPr lang="en-US" altLang="en-US"/>
          </a:p>
        </p:txBody>
      </p:sp>
    </p:spTree>
    <p:extLst>
      <p:ext uri="{BB962C8B-B14F-4D97-AF65-F5344CB8AC3E}">
        <p14:creationId xmlns:p14="http://schemas.microsoft.com/office/powerpoint/2010/main" val="17401528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7C1C4F75-F00D-57AF-7519-15986EDED254}"/>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1D7C698D-70BF-CC6E-7C98-6BDBD921F76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08DF5932-0259-C430-D6E6-3C7C5AC7C01D}"/>
              </a:ext>
            </a:extLst>
          </p:cNvPr>
          <p:cNvSpPr>
            <a:spLocks noGrp="1" noChangeArrowheads="1"/>
          </p:cNvSpPr>
          <p:nvPr>
            <p:ph type="sldNum" sz="quarter" idx="12"/>
          </p:nvPr>
        </p:nvSpPr>
        <p:spPr>
          <a:ln/>
        </p:spPr>
        <p:txBody>
          <a:bodyPr/>
          <a:lstStyle>
            <a:lvl1pPr>
              <a:defRPr/>
            </a:lvl1pPr>
          </a:lstStyle>
          <a:p>
            <a:fld id="{33B81F46-FB67-4525-8CB6-5083BB9D01FA}" type="slidenum">
              <a:rPr lang="en-US" altLang="en-US"/>
              <a:pPr/>
              <a:t>‹#›</a:t>
            </a:fld>
            <a:endParaRPr lang="en-US" altLang="en-US"/>
          </a:p>
        </p:txBody>
      </p:sp>
    </p:spTree>
    <p:extLst>
      <p:ext uri="{BB962C8B-B14F-4D97-AF65-F5344CB8AC3E}">
        <p14:creationId xmlns:p14="http://schemas.microsoft.com/office/powerpoint/2010/main" val="9851968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D8576249-5F7F-77E3-D6C4-AF5A0DD9FE9C}"/>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4F2A3344-5A50-924B-916D-0B807C34A3E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EC3E2E2C-A086-F561-6F99-9A2C6DDCCF32}"/>
              </a:ext>
            </a:extLst>
          </p:cNvPr>
          <p:cNvSpPr>
            <a:spLocks noGrp="1" noChangeArrowheads="1"/>
          </p:cNvSpPr>
          <p:nvPr>
            <p:ph type="sldNum" sz="quarter" idx="12"/>
          </p:nvPr>
        </p:nvSpPr>
        <p:spPr>
          <a:ln/>
        </p:spPr>
        <p:txBody>
          <a:bodyPr/>
          <a:lstStyle>
            <a:lvl1pPr>
              <a:defRPr/>
            </a:lvl1pPr>
          </a:lstStyle>
          <a:p>
            <a:fld id="{C702E9C1-6EB9-447E-B10B-F5D2298502C0}" type="slidenum">
              <a:rPr lang="en-US" altLang="en-US"/>
              <a:pPr/>
              <a:t>‹#›</a:t>
            </a:fld>
            <a:endParaRPr lang="en-US" altLang="en-US"/>
          </a:p>
        </p:txBody>
      </p:sp>
    </p:spTree>
    <p:extLst>
      <p:ext uri="{BB962C8B-B14F-4D97-AF65-F5344CB8AC3E}">
        <p14:creationId xmlns:p14="http://schemas.microsoft.com/office/powerpoint/2010/main" val="31095710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EA43E0C5-FD43-F320-1463-29F43A686198}"/>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4F9546FE-5F31-A80F-9161-43F8A26F965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639024F6-C5A3-2B68-024A-885470547768}"/>
              </a:ext>
            </a:extLst>
          </p:cNvPr>
          <p:cNvSpPr>
            <a:spLocks noGrp="1" noChangeArrowheads="1"/>
          </p:cNvSpPr>
          <p:nvPr>
            <p:ph type="sldNum" sz="quarter" idx="12"/>
          </p:nvPr>
        </p:nvSpPr>
        <p:spPr>
          <a:ln/>
        </p:spPr>
        <p:txBody>
          <a:bodyPr/>
          <a:lstStyle>
            <a:lvl1pPr>
              <a:defRPr/>
            </a:lvl1pPr>
          </a:lstStyle>
          <a:p>
            <a:fld id="{50BA012B-ADD9-4EBD-B815-843418F4D45E}" type="slidenum">
              <a:rPr lang="en-US" altLang="en-US"/>
              <a:pPr/>
              <a:t>‹#›</a:t>
            </a:fld>
            <a:endParaRPr lang="en-US" altLang="en-US"/>
          </a:p>
        </p:txBody>
      </p:sp>
    </p:spTree>
    <p:extLst>
      <p:ext uri="{BB962C8B-B14F-4D97-AF65-F5344CB8AC3E}">
        <p14:creationId xmlns:p14="http://schemas.microsoft.com/office/powerpoint/2010/main" val="18569932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00AAF386-DBDE-4C47-853C-86DE8AB3EEF0}"/>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5A61F14E-51CF-C61D-992D-C29A8CA8CAB1}"/>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E40B6962-2A05-6771-90F0-7E1123F49DFE}"/>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a:extLst>
              <a:ext uri="{FF2B5EF4-FFF2-40B4-BE49-F238E27FC236}">
                <a16:creationId xmlns:a16="http://schemas.microsoft.com/office/drawing/2014/main" id="{2CD9D4DC-0820-1DB9-C544-3C9546165793}"/>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a:extLst>
              <a:ext uri="{FF2B5EF4-FFF2-40B4-BE49-F238E27FC236}">
                <a16:creationId xmlns:a16="http://schemas.microsoft.com/office/drawing/2014/main" id="{38216351-7C2A-3E8C-3D37-0D7AE33FBD4D}"/>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FC4CB1F6-E515-4179-A9D0-4B68C5C592C0}"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2903C7D3-4FD5-6526-4178-2076AEB862E1}"/>
              </a:ext>
            </a:extLst>
          </p:cNvPr>
          <p:cNvSpPr>
            <a:spLocks noGrp="1" noChangeArrowheads="1"/>
          </p:cNvSpPr>
          <p:nvPr>
            <p:ph type="ctrTitle"/>
          </p:nvPr>
        </p:nvSpPr>
        <p:spPr/>
        <p:txBody>
          <a:bodyPr/>
          <a:lstStyle/>
          <a:p>
            <a:pPr eaLnBrk="1" hangingPunct="1"/>
            <a:r>
              <a:rPr lang="en" altLang="en-US"/>
              <a:t>Evidence-Based Medicine - Week 4 </a:t>
            </a:r>
            <a:endParaRPr lang="en-US" altLang="en-US"/>
          </a:p>
        </p:txBody>
      </p:sp>
      <p:sp>
        <p:nvSpPr>
          <p:cNvPr id="2051" name="Rectangle 3">
            <a:extLst>
              <a:ext uri="{FF2B5EF4-FFF2-40B4-BE49-F238E27FC236}">
                <a16:creationId xmlns:a16="http://schemas.microsoft.com/office/drawing/2014/main" id="{1CAF038F-0C4C-25FA-9AE7-95D161A0D63E}"/>
              </a:ext>
            </a:extLst>
          </p:cNvPr>
          <p:cNvSpPr>
            <a:spLocks noGrp="1" noChangeArrowheads="1"/>
          </p:cNvSpPr>
          <p:nvPr>
            <p:ph type="subTitle" idx="1"/>
          </p:nvPr>
        </p:nvSpPr>
        <p:spPr/>
        <p:txBody>
          <a:bodyPr/>
          <a:lstStyle/>
          <a:p>
            <a:pPr eaLnBrk="1" hangingPunct="1"/>
            <a:r>
              <a:rPr lang="en" altLang="en-US" sz="2000"/>
              <a:t>prof. Dr. Slobodan Janković</a:t>
            </a:r>
            <a:endParaRPr lang="en-US" altLang="en-US" sz="20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a:extLst>
              <a:ext uri="{FF2B5EF4-FFF2-40B4-BE49-F238E27FC236}">
                <a16:creationId xmlns:a16="http://schemas.microsoft.com/office/drawing/2014/main" id="{AC6E9027-3CB5-18E0-0835-B5050B972381}"/>
              </a:ext>
            </a:extLst>
          </p:cNvPr>
          <p:cNvSpPr>
            <a:spLocks noChangeArrowheads="1"/>
          </p:cNvSpPr>
          <p:nvPr/>
        </p:nvSpPr>
        <p:spPr bwMode="auto">
          <a:xfrm>
            <a:off x="717959" y="2127632"/>
            <a:ext cx="7854138" cy="1431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bIns="0" anchor="ctr">
            <a:spAutoFit/>
          </a:bodyP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lgn="ctr" eaLnBrk="1" hangingPunct="1"/>
            <a:r>
              <a:rPr lang="en" altLang="en-US" sz="3600" dirty="0"/>
              <a:t>VALIDITY AND SIGNIFICANCE</a:t>
            </a:r>
            <a:r>
              <a:rPr lang="sr-Latn-RS" altLang="en-US" sz="3600" dirty="0"/>
              <a:t> OF A</a:t>
            </a:r>
            <a:endParaRPr lang="sr-Cyrl-CS" altLang="en-US" sz="3600" dirty="0"/>
          </a:p>
          <a:p>
            <a:pPr algn="ctr" eaLnBrk="1" hangingPunct="1"/>
            <a:r>
              <a:rPr lang="en" altLang="en-US" sz="3600" dirty="0"/>
              <a:t>DIAGNOSTIC TEST</a:t>
            </a:r>
          </a:p>
          <a:p>
            <a:pPr algn="ctr"/>
            <a:endParaRPr lang="en-US"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B04EC99E-E7A3-3F0C-12F2-8E27B9A0A756}"/>
              </a:ext>
            </a:extLst>
          </p:cNvPr>
          <p:cNvSpPr>
            <a:spLocks noGrp="1" noChangeArrowheads="1"/>
          </p:cNvSpPr>
          <p:nvPr>
            <p:ph type="title"/>
          </p:nvPr>
        </p:nvSpPr>
        <p:spPr/>
        <p:txBody>
          <a:bodyPr/>
          <a:lstStyle/>
          <a:p>
            <a:pPr eaLnBrk="1" hangingPunct="1"/>
            <a:r>
              <a:rPr lang="en" altLang="en-US" sz="4000" dirty="0"/>
              <a:t>Is this diagnostic study valid?</a:t>
            </a:r>
          </a:p>
        </p:txBody>
      </p:sp>
      <p:sp>
        <p:nvSpPr>
          <p:cNvPr id="4099" name="Rectangle 3">
            <a:extLst>
              <a:ext uri="{FF2B5EF4-FFF2-40B4-BE49-F238E27FC236}">
                <a16:creationId xmlns:a16="http://schemas.microsoft.com/office/drawing/2014/main" id="{F662FECE-7374-89A3-A0B4-7A4A19DD472F}"/>
              </a:ext>
            </a:extLst>
          </p:cNvPr>
          <p:cNvSpPr>
            <a:spLocks noGrp="1" noChangeArrowheads="1"/>
          </p:cNvSpPr>
          <p:nvPr>
            <p:ph type="body" idx="1"/>
          </p:nvPr>
        </p:nvSpPr>
        <p:spPr/>
        <p:txBody>
          <a:bodyPr/>
          <a:lstStyle/>
          <a:p>
            <a:pPr eaLnBrk="1" hangingPunct="1"/>
            <a:r>
              <a:rPr lang="en" altLang="en-US" dirty="0"/>
              <a:t>Has there been an independent , blind comparison with the " GOLD STANDARD" </a:t>
            </a:r>
            <a:r>
              <a:rPr lang="sr-Latn-RS" altLang="en-US" dirty="0" err="1"/>
              <a:t>of</a:t>
            </a:r>
            <a:r>
              <a:rPr lang="sr-Latn-RS" altLang="en-US" dirty="0"/>
              <a:t> </a:t>
            </a:r>
            <a:r>
              <a:rPr lang="en" altLang="en-US" dirty="0"/>
              <a:t>diagnosis?</a:t>
            </a:r>
          </a:p>
          <a:p>
            <a:pPr eaLnBrk="1" hangingPunct="1"/>
            <a:r>
              <a:rPr lang="en" altLang="en-US" dirty="0"/>
              <a:t>Has the diagnostic test been </a:t>
            </a:r>
            <a:r>
              <a:rPr lang="sr-Latn-RS" altLang="en-US" dirty="0" err="1"/>
              <a:t>evaluated</a:t>
            </a:r>
            <a:r>
              <a:rPr lang="en" altLang="en-US" dirty="0"/>
              <a:t> on an appropriate spectrum of patients (similar to that in real life</a:t>
            </a:r>
            <a:r>
              <a:rPr lang="sr-Latn-RS" altLang="en-US" dirty="0"/>
              <a:t> – </a:t>
            </a:r>
            <a:r>
              <a:rPr lang="sr-Latn-RS" altLang="en-US" dirty="0" err="1"/>
              <a:t>patients</a:t>
            </a:r>
            <a:r>
              <a:rPr lang="sr-Latn-RS" altLang="en-US" dirty="0"/>
              <a:t> </a:t>
            </a:r>
            <a:r>
              <a:rPr lang="sr-Latn-RS" altLang="en-US" dirty="0" err="1"/>
              <a:t>with</a:t>
            </a:r>
            <a:r>
              <a:rPr lang="sr-Latn-RS" altLang="en-US" dirty="0"/>
              <a:t> </a:t>
            </a:r>
            <a:r>
              <a:rPr lang="sr-Latn-RS" altLang="en-US" dirty="0" err="1"/>
              <a:t>mild</a:t>
            </a:r>
            <a:r>
              <a:rPr lang="sr-Latn-RS" altLang="en-US" dirty="0"/>
              <a:t>, </a:t>
            </a:r>
            <a:r>
              <a:rPr lang="sr-Latn-RS" altLang="en-US" dirty="0" err="1"/>
              <a:t>moderate</a:t>
            </a:r>
            <a:r>
              <a:rPr lang="sr-Latn-RS" altLang="en-US" dirty="0"/>
              <a:t> </a:t>
            </a:r>
            <a:r>
              <a:rPr lang="sr-Latn-RS" altLang="en-US" dirty="0" err="1"/>
              <a:t>and</a:t>
            </a:r>
            <a:r>
              <a:rPr lang="sr-Latn-RS" altLang="en-US" dirty="0"/>
              <a:t> severe </a:t>
            </a:r>
            <a:r>
              <a:rPr lang="sr-Latn-RS" altLang="en-US" dirty="0" err="1"/>
              <a:t>disease</a:t>
            </a:r>
            <a:r>
              <a:rPr lang="en" altLang="en-US" dirty="0"/>
              <a:t>)?</a:t>
            </a:r>
          </a:p>
          <a:p>
            <a:pPr eaLnBrk="1" hangingPunct="1"/>
            <a:r>
              <a:rPr lang="sr-Latn-RS" altLang="en-US" dirty="0" err="1"/>
              <a:t>Wa</a:t>
            </a:r>
            <a:r>
              <a:rPr lang="en" altLang="en-US" dirty="0"/>
              <a:t>s the gold standard used independently of the results of the diagnostic test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a:extLst>
              <a:ext uri="{FF2B5EF4-FFF2-40B4-BE49-F238E27FC236}">
                <a16:creationId xmlns:a16="http://schemas.microsoft.com/office/drawing/2014/main" id="{51166716-DE32-5022-36EB-21AFD0DCAE70}"/>
              </a:ext>
            </a:extLst>
          </p:cNvPr>
          <p:cNvSpPr>
            <a:spLocks noGrp="1" noChangeArrowheads="1"/>
          </p:cNvSpPr>
          <p:nvPr>
            <p:ph type="body" idx="1"/>
          </p:nvPr>
        </p:nvSpPr>
        <p:spPr/>
        <p:txBody>
          <a:bodyPr/>
          <a:lstStyle/>
          <a:p>
            <a:pPr eaLnBrk="1" hangingPunct="1">
              <a:buFontTx/>
              <a:buChar char="*"/>
            </a:pPr>
            <a:r>
              <a:rPr lang="en" altLang="en-US" dirty="0"/>
              <a:t>The results of the study on the diagnostic test are useful if the diagnostic test was applied to patients with mild as well as severe disease, to patients in the early and late stages, to untreated and treated patients, as well as to healthy persons. </a:t>
            </a:r>
            <a:endParaRPr lang="sr-Latn-RS" altLang="en-US" dirty="0"/>
          </a:p>
          <a:p>
            <a:pPr eaLnBrk="1" hangingPunct="1">
              <a:buFontTx/>
              <a:buChar char="*"/>
            </a:pPr>
            <a:r>
              <a:rPr lang="en" altLang="en-US" dirty="0"/>
              <a:t>Also, it is useful for the test to be applied to patients with diseases that are similar to the one being examined.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A7532D55-FA4D-9D9E-5B7F-068A73ABB86C}"/>
              </a:ext>
            </a:extLst>
          </p:cNvPr>
          <p:cNvSpPr>
            <a:spLocks noGrp="1" noChangeArrowheads="1"/>
          </p:cNvSpPr>
          <p:nvPr>
            <p:ph type="title"/>
          </p:nvPr>
        </p:nvSpPr>
        <p:spPr/>
        <p:txBody>
          <a:bodyPr/>
          <a:lstStyle/>
          <a:p>
            <a:pPr eaLnBrk="1" hangingPunct="1"/>
            <a:r>
              <a:rPr lang="en" altLang="en-US" sz="4000"/>
              <a:t>Is the evidence of the diagnostic test clinically significant ?</a:t>
            </a:r>
          </a:p>
        </p:txBody>
      </p:sp>
      <p:sp>
        <p:nvSpPr>
          <p:cNvPr id="6147" name="Rectangle 3">
            <a:extLst>
              <a:ext uri="{FF2B5EF4-FFF2-40B4-BE49-F238E27FC236}">
                <a16:creationId xmlns:a16="http://schemas.microsoft.com/office/drawing/2014/main" id="{3DEF0B5E-A3FF-148D-367E-0AFC5D3B4675}"/>
              </a:ext>
            </a:extLst>
          </p:cNvPr>
          <p:cNvSpPr>
            <a:spLocks noGrp="1" noChangeArrowheads="1"/>
          </p:cNvSpPr>
          <p:nvPr>
            <p:ph type="body" idx="1"/>
          </p:nvPr>
        </p:nvSpPr>
        <p:spPr/>
        <p:txBody>
          <a:bodyPr/>
          <a:lstStyle/>
          <a:p>
            <a:pPr eaLnBrk="1" hangingPunct="1"/>
            <a:r>
              <a:rPr lang="en" altLang="en-US" dirty="0"/>
              <a:t>Diagnostic tests that produce a large difference between pretest and posttest probabilities are significant.</a:t>
            </a:r>
          </a:p>
          <a:p>
            <a:pPr eaLnBrk="1" hangingPunct="1"/>
            <a:r>
              <a:rPr lang="en" altLang="en-US" dirty="0"/>
              <a:t>Sensitivity: percentage of patients in whom the test is positive</a:t>
            </a:r>
            <a:endParaRPr lang="en-US" altLang="en-US" dirty="0"/>
          </a:p>
          <a:p>
            <a:pPr eaLnBrk="1" hangingPunct="1"/>
            <a:r>
              <a:rPr lang="en" altLang="en-US" dirty="0"/>
              <a:t>Specificity: the percentage of healthy individuals in whom the test is negative</a:t>
            </a:r>
            <a:endParaRPr lang="en-US"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27">
            <a:extLst>
              <a:ext uri="{FF2B5EF4-FFF2-40B4-BE49-F238E27FC236}">
                <a16:creationId xmlns:a16="http://schemas.microsoft.com/office/drawing/2014/main" id="{D4206D5C-1115-A855-E3C3-A8142FE782CE}"/>
              </a:ext>
            </a:extLst>
          </p:cNvPr>
          <p:cNvSpPr>
            <a:spLocks noGrp="1" noChangeArrowheads="1"/>
          </p:cNvSpPr>
          <p:nvPr>
            <p:ph type="title"/>
          </p:nvPr>
        </p:nvSpPr>
        <p:spPr/>
        <p:txBody>
          <a:bodyPr/>
          <a:lstStyle/>
          <a:p>
            <a:pPr eaLnBrk="1" hangingPunct="1"/>
            <a:r>
              <a:rPr lang="en" altLang="en-US"/>
              <a:t>Significance of clinical test</a:t>
            </a:r>
          </a:p>
        </p:txBody>
      </p:sp>
      <p:graphicFrame>
        <p:nvGraphicFramePr>
          <p:cNvPr id="23686" name="Group 134">
            <a:extLst>
              <a:ext uri="{FF2B5EF4-FFF2-40B4-BE49-F238E27FC236}">
                <a16:creationId xmlns:a16="http://schemas.microsoft.com/office/drawing/2014/main" id="{FFA48FBB-783A-FCAF-810D-23C4F4EDFD9D}"/>
              </a:ext>
            </a:extLst>
          </p:cNvPr>
          <p:cNvGraphicFramePr>
            <a:graphicFrameLocks noGrp="1"/>
          </p:cNvGraphicFramePr>
          <p:nvPr>
            <p:ph idx="1"/>
            <p:extLst>
              <p:ext uri="{D42A27DB-BD31-4B8C-83A1-F6EECF244321}">
                <p14:modId xmlns:p14="http://schemas.microsoft.com/office/powerpoint/2010/main" val="3100917803"/>
              </p:ext>
            </p:extLst>
          </p:nvPr>
        </p:nvGraphicFramePr>
        <p:xfrm>
          <a:off x="457200" y="1600200"/>
          <a:ext cx="8229600" cy="5064761"/>
        </p:xfrm>
        <a:graphic>
          <a:graphicData uri="http://schemas.openxmlformats.org/drawingml/2006/table">
            <a:tbl>
              <a:tblPr/>
              <a:tblGrid>
                <a:gridCol w="1646238">
                  <a:extLst>
                    <a:ext uri="{9D8B030D-6E8A-4147-A177-3AD203B41FA5}">
                      <a16:colId xmlns:a16="http://schemas.microsoft.com/office/drawing/2014/main" val="20000"/>
                    </a:ext>
                  </a:extLst>
                </a:gridCol>
                <a:gridCol w="1646237">
                  <a:extLst>
                    <a:ext uri="{9D8B030D-6E8A-4147-A177-3AD203B41FA5}">
                      <a16:colId xmlns:a16="http://schemas.microsoft.com/office/drawing/2014/main" val="20001"/>
                    </a:ext>
                  </a:extLst>
                </a:gridCol>
                <a:gridCol w="1644650">
                  <a:extLst>
                    <a:ext uri="{9D8B030D-6E8A-4147-A177-3AD203B41FA5}">
                      <a16:colId xmlns:a16="http://schemas.microsoft.com/office/drawing/2014/main" val="20002"/>
                    </a:ext>
                  </a:extLst>
                </a:gridCol>
                <a:gridCol w="1646238">
                  <a:extLst>
                    <a:ext uri="{9D8B030D-6E8A-4147-A177-3AD203B41FA5}">
                      <a16:colId xmlns:a16="http://schemas.microsoft.com/office/drawing/2014/main" val="20003"/>
                    </a:ext>
                  </a:extLst>
                </a:gridCol>
                <a:gridCol w="1646237">
                  <a:extLst>
                    <a:ext uri="{9D8B030D-6E8A-4147-A177-3AD203B41FA5}">
                      <a16:colId xmlns:a16="http://schemas.microsoft.com/office/drawing/2014/main" val="20004"/>
                    </a:ext>
                  </a:extLst>
                </a:gridCol>
              </a:tblGrid>
              <a:tr h="822960">
                <a:tc rowSpan="2"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a:ln>
                          <a:noFill/>
                        </a:ln>
                        <a:solidFill>
                          <a:schemeClr val="tx1"/>
                        </a:solidFill>
                        <a:effectLst/>
                        <a:latin typeface="Times New Roman" pitchFamily="18" charset="0"/>
                      </a:endParaRPr>
                    </a:p>
                  </a:txBody>
                  <a:tcPr horzOverflow="overflow">
                    <a:lnL w="254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254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a:noFill/>
                    </a:lnTlToBr>
                    <a:lnBlToTr>
                      <a:noFill/>
                    </a:lnBlToTr>
                    <a:noFill/>
                  </a:tcPr>
                </a:tc>
                <a:tc rowSpan="2" hMerge="1">
                  <a:txBody>
                    <a:bodyPr/>
                    <a:lstStyle/>
                    <a:p>
                      <a:endParaRPr lang="en-US"/>
                    </a:p>
                  </a:txBody>
                  <a:tcPr/>
                </a:tc>
                <a:tc gridSpan="2">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 sz="2400" b="0" i="0" u="none" strike="noStrike" cap="none" normalizeH="0" baseline="0" dirty="0">
                          <a:ln>
                            <a:noFill/>
                          </a:ln>
                          <a:solidFill>
                            <a:schemeClr val="tx1"/>
                          </a:solidFill>
                          <a:effectLst/>
                          <a:latin typeface="Times New Roman" pitchFamily="18" charset="0"/>
                          <a:cs typeface="Times New Roman" pitchFamily="18" charset="0"/>
                        </a:rPr>
                        <a:t>Illness (</a:t>
                      </a:r>
                      <a:r>
                        <a:rPr kumimoji="0" lang="sr-Latn-RS" sz="2400" b="0" i="0" u="none" strike="noStrike" cap="none" normalizeH="0" baseline="0" dirty="0" err="1">
                          <a:ln>
                            <a:noFill/>
                          </a:ln>
                          <a:solidFill>
                            <a:schemeClr val="tx1"/>
                          </a:solidFill>
                          <a:effectLst/>
                          <a:latin typeface="Times New Roman" pitchFamily="18" charset="0"/>
                          <a:cs typeface="Times New Roman" pitchFamily="18" charset="0"/>
                        </a:rPr>
                        <a:t>pseudomembranous</a:t>
                      </a:r>
                      <a:r>
                        <a:rPr kumimoji="0" lang="sr-Latn-RS" sz="2400" b="0" i="0" u="none" strike="noStrike" cap="none" normalizeH="0" baseline="0" dirty="0">
                          <a:ln>
                            <a:noFill/>
                          </a:ln>
                          <a:solidFill>
                            <a:schemeClr val="tx1"/>
                          </a:solidFill>
                          <a:effectLst/>
                          <a:latin typeface="Times New Roman" pitchFamily="18" charset="0"/>
                          <a:cs typeface="Times New Roman" pitchFamily="18" charset="0"/>
                        </a:rPr>
                        <a:t> </a:t>
                      </a:r>
                      <a:r>
                        <a:rPr kumimoji="0" lang="sr-Latn-RS" sz="2400" b="0" i="0" u="none" strike="noStrike" cap="none" normalizeH="0" baseline="0" dirty="0" err="1">
                          <a:ln>
                            <a:noFill/>
                          </a:ln>
                          <a:solidFill>
                            <a:schemeClr val="tx1"/>
                          </a:solidFill>
                          <a:effectLst/>
                          <a:latin typeface="Times New Roman" pitchFamily="18" charset="0"/>
                          <a:cs typeface="Times New Roman" pitchFamily="18" charset="0"/>
                        </a:rPr>
                        <a:t>colitis</a:t>
                      </a:r>
                      <a:r>
                        <a:rPr kumimoji="0" lang="sr-Latn-RS" sz="2400" b="0" i="0" u="none" strike="noStrike" cap="none" normalizeH="0" baseline="0" dirty="0">
                          <a:ln>
                            <a:noFill/>
                          </a:ln>
                          <a:solidFill>
                            <a:schemeClr val="tx1"/>
                          </a:solidFill>
                          <a:effectLst/>
                          <a:latin typeface="Times New Roman" pitchFamily="18" charset="0"/>
                          <a:cs typeface="Times New Roman" pitchFamily="18" charset="0"/>
                        </a:rPr>
                        <a:t>)</a:t>
                      </a:r>
                      <a:endParaRPr kumimoji="0" lang="en-US" sz="24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254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a:noFill/>
                    </a:lnTlToBr>
                    <a:lnBlToTr>
                      <a:noFill/>
                    </a:lnBlToTr>
                    <a:noFill/>
                  </a:tcPr>
                </a:tc>
                <a:tc hMerge="1">
                  <a:txBody>
                    <a:bodyPr/>
                    <a:lstStyle/>
                    <a:p>
                      <a:endParaRPr lang="en-US"/>
                    </a:p>
                  </a:txBody>
                  <a:tcPr/>
                </a:tc>
                <a:tc rowSpan="2">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 sz="2400" b="0" i="0" u="none" strike="noStrike" cap="none" normalizeH="0" baseline="0">
                          <a:ln>
                            <a:noFill/>
                          </a:ln>
                          <a:solidFill>
                            <a:schemeClr val="tx1"/>
                          </a:solidFill>
                          <a:effectLst/>
                          <a:latin typeface="Times New Roman" pitchFamily="18" charset="0"/>
                          <a:cs typeface="Times New Roman" pitchFamily="18" charset="0"/>
                        </a:rPr>
                        <a:t>In total</a:t>
                      </a:r>
                      <a:endParaRPr kumimoji="0" lang="en-US" sz="2400" b="0" i="0" u="none" strike="noStrike" cap="none" normalizeH="0" baseline="0">
                        <a:ln>
                          <a:noFill/>
                        </a:ln>
                        <a:solidFill>
                          <a:schemeClr val="tx1"/>
                        </a:solidFill>
                        <a:effectLst/>
                        <a:latin typeface="Times New Roman" pitchFamily="18" charset="0"/>
                      </a:endParaRPr>
                    </a:p>
                  </a:txBody>
                  <a:tcPr horzOverflow="overflow">
                    <a:lnL w="12700" cap="flat" cmpd="sng" algn="ctr">
                      <a:solidFill>
                        <a:srgbClr val="333333"/>
                      </a:solidFill>
                      <a:prstDash val="solid"/>
                      <a:round/>
                      <a:headEnd type="none" w="med" len="med"/>
                      <a:tailEnd type="none" w="med" len="med"/>
                    </a:lnL>
                    <a:lnR w="25400" cap="flat" cmpd="sng" algn="ctr">
                      <a:solidFill>
                        <a:srgbClr val="333333"/>
                      </a:solidFill>
                      <a:prstDash val="solid"/>
                      <a:round/>
                      <a:headEnd type="none" w="med" len="med"/>
                      <a:tailEnd type="none" w="med" len="med"/>
                    </a:lnR>
                    <a:lnT w="254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15988">
                <a:tc gridSpan="2" vMerge="1">
                  <a:txBody>
                    <a:bodyPr/>
                    <a:lstStyle/>
                    <a:p>
                      <a:endParaRPr lang="en-US"/>
                    </a:p>
                  </a:txBody>
                  <a:tcPr/>
                </a:tc>
                <a:tc hMerge="1" vMerge="1">
                  <a:txBody>
                    <a:bodyPr/>
                    <a:lstStyle/>
                    <a:p>
                      <a:endParaRPr lang="en-US"/>
                    </a:p>
                  </a:txBody>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 sz="2400" b="0" i="0" u="none" strike="noStrike" cap="none" normalizeH="0" baseline="0">
                          <a:ln>
                            <a:noFill/>
                          </a:ln>
                          <a:solidFill>
                            <a:schemeClr val="tx1"/>
                          </a:solidFill>
                          <a:effectLst/>
                          <a:latin typeface="Times New Roman" pitchFamily="18" charset="0"/>
                          <a:cs typeface="Times New Roman" pitchFamily="18" charset="0"/>
                        </a:rPr>
                        <a:t>Present</a:t>
                      </a:r>
                      <a:endParaRPr kumimoji="0" lang="en-US" sz="2400" b="0" i="0" u="none" strike="noStrike" cap="none" normalizeH="0" baseline="0">
                        <a:ln>
                          <a:noFill/>
                        </a:ln>
                        <a:solidFill>
                          <a:schemeClr val="tx1"/>
                        </a:solidFill>
                        <a:effectLst/>
                        <a:latin typeface="Times New Roman" pitchFamily="18" charset="0"/>
                      </a:endParaRPr>
                    </a:p>
                  </a:txBody>
                  <a:tcPr horzOverflow="overflow">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 sz="2400" b="0" i="0" u="none" strike="noStrike" cap="none" normalizeH="0" baseline="0">
                          <a:ln>
                            <a:noFill/>
                          </a:ln>
                          <a:solidFill>
                            <a:schemeClr val="tx1"/>
                          </a:solidFill>
                          <a:effectLst/>
                          <a:latin typeface="Times New Roman" pitchFamily="18" charset="0"/>
                          <a:cs typeface="Times New Roman" pitchFamily="18" charset="0"/>
                        </a:rPr>
                        <a:t>Absent</a:t>
                      </a:r>
                      <a:endParaRPr kumimoji="0" lang="en-US" sz="2400" b="0" i="0" u="none" strike="noStrike" cap="none" normalizeH="0" baseline="0">
                        <a:ln>
                          <a:noFill/>
                        </a:ln>
                        <a:solidFill>
                          <a:schemeClr val="tx1"/>
                        </a:solidFill>
                        <a:effectLst/>
                        <a:latin typeface="Times New Roman" pitchFamily="18" charset="0"/>
                      </a:endParaRPr>
                    </a:p>
                  </a:txBody>
                  <a:tcPr horzOverflow="overflow">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a:noFill/>
                    </a:lnTlToBr>
                    <a:lnBlToTr>
                      <a:noFill/>
                    </a:lnBlToTr>
                    <a:noFill/>
                  </a:tcPr>
                </a:tc>
                <a:tc vMerge="1">
                  <a:txBody>
                    <a:bodyPr/>
                    <a:lstStyle/>
                    <a:p>
                      <a:endParaRPr lang="en-US"/>
                    </a:p>
                  </a:txBody>
                  <a:tcPr/>
                </a:tc>
                <a:extLst>
                  <a:ext uri="{0D108BD9-81ED-4DB2-BD59-A6C34878D82A}">
                    <a16:rowId xmlns:a16="http://schemas.microsoft.com/office/drawing/2014/main" val="10001"/>
                  </a:ext>
                </a:extLst>
              </a:tr>
              <a:tr h="914400">
                <a:tc rowSpan="2">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 sz="2000" b="0" i="0" u="none" strike="noStrike" cap="none" normalizeH="0" baseline="0" dirty="0">
                          <a:ln>
                            <a:noFill/>
                          </a:ln>
                          <a:solidFill>
                            <a:schemeClr val="tx1"/>
                          </a:solidFill>
                          <a:effectLst/>
                          <a:latin typeface="Times New Roman" pitchFamily="18" charset="0"/>
                          <a:cs typeface="Times New Roman" pitchFamily="18" charset="0"/>
                        </a:rPr>
                        <a:t>The result diagnostic test </a:t>
                      </a:r>
                      <a:endParaRPr kumimoji="0" lang="en-US" sz="2000" b="0" i="0" u="none" strike="noStrike" cap="none" normalizeH="0" baseline="0" dirty="0">
                        <a:ln>
                          <a:noFill/>
                        </a:ln>
                        <a:solidFill>
                          <a:schemeClr val="tx1"/>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 sz="2000" b="0" i="0" u="none" strike="noStrike" cap="none" normalizeH="0" baseline="0" dirty="0">
                          <a:ln>
                            <a:noFill/>
                          </a:ln>
                          <a:solidFill>
                            <a:schemeClr val="tx1"/>
                          </a:solidFill>
                          <a:effectLst/>
                          <a:latin typeface="Times New Roman" pitchFamily="18" charset="0"/>
                          <a:cs typeface="Times New Roman" pitchFamily="18" charset="0"/>
                        </a:rPr>
                        <a:t>(</a:t>
                      </a:r>
                      <a:r>
                        <a:rPr kumimoji="0" lang="sr-Latn-RS" sz="2000" b="0" i="0" u="none" strike="noStrike" cap="none" normalizeH="0" baseline="0" dirty="0">
                          <a:ln>
                            <a:noFill/>
                          </a:ln>
                          <a:solidFill>
                            <a:schemeClr val="tx1"/>
                          </a:solidFill>
                          <a:effectLst/>
                          <a:latin typeface="Times New Roman" pitchFamily="18" charset="0"/>
                          <a:cs typeface="Times New Roman" pitchFamily="18" charset="0"/>
                        </a:rPr>
                        <a:t>Cl. </a:t>
                      </a:r>
                      <a:r>
                        <a:rPr kumimoji="0" lang="sr-Latn-RS" sz="2000" b="0" i="0" u="none" strike="noStrike" cap="none" normalizeH="0" baseline="0" dirty="0" err="1">
                          <a:ln>
                            <a:noFill/>
                          </a:ln>
                          <a:solidFill>
                            <a:schemeClr val="tx1"/>
                          </a:solidFill>
                          <a:effectLst/>
                          <a:latin typeface="Times New Roman" pitchFamily="18" charset="0"/>
                          <a:cs typeface="Times New Roman" pitchFamily="18" charset="0"/>
                        </a:rPr>
                        <a:t>Difficile</a:t>
                      </a:r>
                      <a:r>
                        <a:rPr kumimoji="0" lang="sr-Latn-RS" sz="2000" b="0" i="0" u="none" strike="noStrike" cap="none" normalizeH="0" baseline="0" dirty="0">
                          <a:ln>
                            <a:noFill/>
                          </a:ln>
                          <a:solidFill>
                            <a:schemeClr val="tx1"/>
                          </a:solidFill>
                          <a:effectLst/>
                          <a:latin typeface="Times New Roman" pitchFamily="18" charset="0"/>
                          <a:cs typeface="Times New Roman" pitchFamily="18" charset="0"/>
                        </a:rPr>
                        <a:t> </a:t>
                      </a:r>
                      <a:r>
                        <a:rPr kumimoji="0" lang="sr-Latn-RS" sz="2000" b="0" i="0" u="none" strike="noStrike" cap="none" normalizeH="0" baseline="0" dirty="0" err="1">
                          <a:ln>
                            <a:noFill/>
                          </a:ln>
                          <a:solidFill>
                            <a:schemeClr val="tx1"/>
                          </a:solidFill>
                          <a:effectLst/>
                          <a:latin typeface="Times New Roman" pitchFamily="18" charset="0"/>
                          <a:cs typeface="Times New Roman" pitchFamily="18" charset="0"/>
                        </a:rPr>
                        <a:t>toxin</a:t>
                      </a:r>
                      <a:r>
                        <a:rPr kumimoji="0" lang="sr-Latn-RS" sz="2000" b="0" i="0" u="none" strike="noStrike" cap="none" normalizeH="0" baseline="0" dirty="0">
                          <a:ln>
                            <a:noFill/>
                          </a:ln>
                          <a:solidFill>
                            <a:schemeClr val="tx1"/>
                          </a:solidFill>
                          <a:effectLst/>
                          <a:latin typeface="Times New Roman" pitchFamily="18" charset="0"/>
                          <a:cs typeface="Times New Roman" pitchFamily="18" charset="0"/>
                        </a:rPr>
                        <a:t> A </a:t>
                      </a:r>
                      <a:r>
                        <a:rPr kumimoji="0" lang="sr-Latn-RS" sz="2000" b="0" i="0" u="none" strike="noStrike" cap="none" normalizeH="0" baseline="0" dirty="0" err="1">
                          <a:ln>
                            <a:noFill/>
                          </a:ln>
                          <a:solidFill>
                            <a:schemeClr val="tx1"/>
                          </a:solidFill>
                          <a:effectLst/>
                          <a:latin typeface="Times New Roman" pitchFamily="18" charset="0"/>
                          <a:cs typeface="Times New Roman" pitchFamily="18" charset="0"/>
                        </a:rPr>
                        <a:t>and</a:t>
                      </a:r>
                      <a:r>
                        <a:rPr kumimoji="0" lang="sr-Latn-RS" sz="2000" b="0" i="0" u="none" strike="noStrike" cap="none" normalizeH="0" baseline="0" dirty="0">
                          <a:ln>
                            <a:noFill/>
                          </a:ln>
                          <a:solidFill>
                            <a:schemeClr val="tx1"/>
                          </a:solidFill>
                          <a:effectLst/>
                          <a:latin typeface="Times New Roman" pitchFamily="18" charset="0"/>
                          <a:cs typeface="Times New Roman" pitchFamily="18" charset="0"/>
                        </a:rPr>
                        <a:t> B</a:t>
                      </a:r>
                      <a:r>
                        <a:rPr kumimoji="0" lang="en" sz="2000" b="0" i="0" u="none" strike="noStrike" cap="none" normalizeH="0" baseline="0" dirty="0">
                          <a:ln>
                            <a:noFill/>
                          </a:ln>
                          <a:solidFill>
                            <a:schemeClr val="tx1"/>
                          </a:solidFill>
                          <a:effectLst/>
                          <a:latin typeface="Times New Roman" pitchFamily="18" charset="0"/>
                          <a:cs typeface="Times New Roman" pitchFamily="18" charset="0"/>
                        </a:rPr>
                        <a:t>)</a:t>
                      </a:r>
                      <a:endParaRPr kumimoji="0" lang="en-US" sz="2000" b="0" i="0" u="none" strike="noStrike" cap="none" normalizeH="0" baseline="0" dirty="0">
                        <a:ln>
                          <a:noFill/>
                        </a:ln>
                        <a:solidFill>
                          <a:schemeClr val="tx1"/>
                        </a:solidFill>
                        <a:effectLst/>
                        <a:latin typeface="Times New Roman" pitchFamily="18" charset="0"/>
                      </a:endParaRPr>
                    </a:p>
                  </a:txBody>
                  <a:tcPr horzOverflow="overflow">
                    <a:lnL w="254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 sz="2000" b="0" i="0" u="none" strike="noStrike" cap="none" normalizeH="0" baseline="0" dirty="0">
                          <a:ln>
                            <a:noFill/>
                          </a:ln>
                          <a:solidFill>
                            <a:schemeClr val="tx1"/>
                          </a:solidFill>
                          <a:effectLst/>
                          <a:latin typeface="Times New Roman" pitchFamily="18" charset="0"/>
                          <a:cs typeface="Times New Roman" pitchFamily="18" charset="0"/>
                        </a:rPr>
                        <a:t>Positi</a:t>
                      </a:r>
                      <a:r>
                        <a:rPr kumimoji="0" lang="sr-Latn-RS" sz="2000" b="0" i="0" u="none" strike="noStrike" cap="none" normalizeH="0" baseline="0" dirty="0" err="1">
                          <a:ln>
                            <a:noFill/>
                          </a:ln>
                          <a:solidFill>
                            <a:schemeClr val="tx1"/>
                          </a:solidFill>
                          <a:effectLst/>
                          <a:latin typeface="Times New Roman" pitchFamily="18" charset="0"/>
                          <a:cs typeface="Times New Roman" pitchFamily="18" charset="0"/>
                        </a:rPr>
                        <a:t>ve</a:t>
                      </a:r>
                      <a:endParaRPr kumimoji="0" lang="en-US" sz="20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sr-Latn-RS" sz="2000" b="0" i="0" u="none" strike="noStrike" cap="none" normalizeH="0" baseline="0" dirty="0">
                          <a:ln>
                            <a:noFill/>
                          </a:ln>
                          <a:solidFill>
                            <a:schemeClr val="tx1"/>
                          </a:solidFill>
                          <a:effectLst/>
                          <a:latin typeface="Times New Roman" pitchFamily="18" charset="0"/>
                          <a:cs typeface="Times New Roman" pitchFamily="18" charset="0"/>
                        </a:rPr>
                        <a:t>90</a:t>
                      </a:r>
                      <a:r>
                        <a:rPr kumimoji="0" lang="en" sz="2000" b="0" i="0" u="none" strike="noStrike" cap="none" normalizeH="0" baseline="0" dirty="0">
                          <a:ln>
                            <a:noFill/>
                          </a:ln>
                          <a:solidFill>
                            <a:schemeClr val="tx1"/>
                          </a:solidFill>
                          <a:effectLst/>
                          <a:latin typeface="Times New Roman" pitchFamily="18" charset="0"/>
                          <a:cs typeface="Times New Roman" pitchFamily="18" charset="0"/>
                        </a:rPr>
                        <a:t> a</a:t>
                      </a:r>
                      <a:endParaRPr kumimoji="0" lang="en-US" sz="20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 sz="2000" b="0" i="0" u="none" strike="noStrike" cap="none" normalizeH="0" baseline="0" dirty="0">
                          <a:ln>
                            <a:noFill/>
                          </a:ln>
                          <a:solidFill>
                            <a:schemeClr val="tx1"/>
                          </a:solidFill>
                          <a:effectLst/>
                          <a:latin typeface="Times New Roman" pitchFamily="18" charset="0"/>
                          <a:cs typeface="Times New Roman" pitchFamily="18" charset="0"/>
                        </a:rPr>
                        <a:t>b 20</a:t>
                      </a:r>
                      <a:endParaRPr kumimoji="0" lang="en-US" sz="20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sr-Latn-RS" sz="2000" b="0" i="0" u="none" strike="noStrike" cap="none" normalizeH="0" baseline="0" dirty="0">
                          <a:ln>
                            <a:noFill/>
                          </a:ln>
                          <a:solidFill>
                            <a:schemeClr val="tx1"/>
                          </a:solidFill>
                          <a:effectLst/>
                          <a:latin typeface="Times New Roman" pitchFamily="18" charset="0"/>
                          <a:cs typeface="Times New Roman" pitchFamily="18" charset="0"/>
                        </a:rPr>
                        <a:t>110</a:t>
                      </a:r>
                      <a:endParaRPr kumimoji="0" lang="en" sz="2000" b="0" i="0" u="none" strike="noStrike" cap="none" normalizeH="0" baseline="0" dirty="0">
                        <a:ln>
                          <a:noFill/>
                        </a:ln>
                        <a:solidFill>
                          <a:schemeClr val="tx1"/>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 sz="2000" b="0" i="0" u="none" strike="noStrike" cap="none" normalizeH="0" baseline="0" dirty="0">
                          <a:ln>
                            <a:noFill/>
                          </a:ln>
                          <a:solidFill>
                            <a:schemeClr val="tx1"/>
                          </a:solidFill>
                          <a:effectLst/>
                          <a:latin typeface="Times New Roman" pitchFamily="18" charset="0"/>
                          <a:cs typeface="Times New Roman" pitchFamily="18" charset="0"/>
                        </a:rPr>
                        <a:t>a + b</a:t>
                      </a:r>
                      <a:endParaRPr kumimoji="0" lang="en-US" sz="20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rgbClr val="333333"/>
                      </a:solidFill>
                      <a:prstDash val="solid"/>
                      <a:round/>
                      <a:headEnd type="none" w="med" len="med"/>
                      <a:tailEnd type="none" w="med" len="med"/>
                    </a:lnL>
                    <a:lnR w="254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05840">
                <a:tc vMerge="1">
                  <a:txBody>
                    <a:bodyPr/>
                    <a:lstStyle/>
                    <a:p>
                      <a:endParaRPr lang="en-US"/>
                    </a:p>
                  </a:txBody>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 sz="2000" b="0" i="0" u="none" strike="noStrike" cap="none" normalizeH="0" baseline="0" dirty="0">
                          <a:ln>
                            <a:noFill/>
                          </a:ln>
                          <a:solidFill>
                            <a:schemeClr val="tx1"/>
                          </a:solidFill>
                          <a:effectLst/>
                          <a:latin typeface="Times New Roman" pitchFamily="18" charset="0"/>
                          <a:cs typeface="Times New Roman" pitchFamily="18" charset="0"/>
                        </a:rPr>
                        <a:t>Negative</a:t>
                      </a:r>
                      <a:endParaRPr kumimoji="0" lang="en-US" sz="20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sr-Latn-RS" sz="2000" b="0" i="0" u="none" strike="noStrike" cap="none" normalizeH="0" baseline="0" dirty="0">
                          <a:ln>
                            <a:noFill/>
                          </a:ln>
                          <a:solidFill>
                            <a:schemeClr val="tx1"/>
                          </a:solidFill>
                          <a:effectLst/>
                          <a:latin typeface="Times New Roman" pitchFamily="18" charset="0"/>
                          <a:cs typeface="Times New Roman" pitchFamily="18" charset="0"/>
                        </a:rPr>
                        <a:t>10</a:t>
                      </a:r>
                      <a:r>
                        <a:rPr kumimoji="0" lang="en" sz="2000" b="0" i="0" u="none" strike="noStrike" cap="none" normalizeH="0" baseline="0" dirty="0">
                          <a:ln>
                            <a:noFill/>
                          </a:ln>
                          <a:solidFill>
                            <a:schemeClr val="tx1"/>
                          </a:solidFill>
                          <a:effectLst/>
                          <a:latin typeface="Times New Roman" pitchFamily="18" charset="0"/>
                          <a:cs typeface="Times New Roman" pitchFamily="18" charset="0"/>
                        </a:rPr>
                        <a:t> c</a:t>
                      </a:r>
                      <a:endParaRPr kumimoji="0" lang="en-US" sz="20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 sz="2000" b="0" i="0" u="none" strike="noStrike" cap="none" normalizeH="0" baseline="0" dirty="0">
                          <a:ln>
                            <a:noFill/>
                          </a:ln>
                          <a:solidFill>
                            <a:schemeClr val="tx1"/>
                          </a:solidFill>
                          <a:effectLst/>
                          <a:latin typeface="Times New Roman" pitchFamily="18" charset="0"/>
                          <a:cs typeface="Times New Roman" pitchFamily="18" charset="0"/>
                        </a:rPr>
                        <a:t>d </a:t>
                      </a:r>
                      <a:r>
                        <a:rPr kumimoji="0" lang="sr-Latn-RS" sz="2000" b="0" i="0" u="none" strike="noStrike" cap="none" normalizeH="0" baseline="0" dirty="0">
                          <a:ln>
                            <a:noFill/>
                          </a:ln>
                          <a:solidFill>
                            <a:schemeClr val="tx1"/>
                          </a:solidFill>
                          <a:effectLst/>
                          <a:latin typeface="Times New Roman" pitchFamily="18" charset="0"/>
                          <a:cs typeface="Times New Roman" pitchFamily="18" charset="0"/>
                        </a:rPr>
                        <a:t>80</a:t>
                      </a:r>
                      <a:endParaRPr kumimoji="0" lang="en-US" sz="20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 sz="2000" b="0" i="0" u="none" strike="noStrike" cap="none" normalizeH="0" baseline="0" dirty="0">
                          <a:ln>
                            <a:noFill/>
                          </a:ln>
                          <a:solidFill>
                            <a:schemeClr val="tx1"/>
                          </a:solidFill>
                          <a:effectLst/>
                          <a:latin typeface="Times New Roman" pitchFamily="18" charset="0"/>
                          <a:cs typeface="Times New Roman" pitchFamily="18" charset="0"/>
                        </a:rPr>
                        <a:t>c + d   </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sr-Latn-RS" sz="2000" b="0" i="0" u="none" strike="noStrike" cap="none" normalizeH="0" baseline="0" dirty="0">
                          <a:ln>
                            <a:noFill/>
                          </a:ln>
                          <a:solidFill>
                            <a:schemeClr val="tx1"/>
                          </a:solidFill>
                          <a:effectLst/>
                          <a:latin typeface="Times New Roman" pitchFamily="18" charset="0"/>
                          <a:cs typeface="Times New Roman" pitchFamily="18" charset="0"/>
                        </a:rPr>
                        <a:t>90</a:t>
                      </a:r>
                      <a:endParaRPr kumimoji="0" lang="en-US" sz="20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rgbClr val="333333"/>
                      </a:solidFill>
                      <a:prstDash val="solid"/>
                      <a:round/>
                      <a:headEnd type="none" w="med" len="med"/>
                      <a:tailEnd type="none" w="med" len="med"/>
                    </a:lnL>
                    <a:lnR w="254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12700" cap="flat" cmpd="sng" algn="ctr">
                      <a:solidFill>
                        <a:srgbClr val="333333"/>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039813">
                <a:tc gridSpan="2">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 sz="2000" b="0" i="0" u="none" strike="noStrike" cap="none" normalizeH="0" baseline="0">
                          <a:ln>
                            <a:noFill/>
                          </a:ln>
                          <a:solidFill>
                            <a:schemeClr val="tx1"/>
                          </a:solidFill>
                          <a:effectLst/>
                          <a:latin typeface="Times New Roman" pitchFamily="18" charset="0"/>
                          <a:cs typeface="Times New Roman" pitchFamily="18" charset="0"/>
                        </a:rPr>
                        <a:t>In total</a:t>
                      </a:r>
                      <a:endParaRPr kumimoji="0" lang="en-US" sz="2000" b="0" i="0" u="none" strike="noStrike" cap="none" normalizeH="0" baseline="0">
                        <a:ln>
                          <a:noFill/>
                        </a:ln>
                        <a:solidFill>
                          <a:schemeClr val="tx1"/>
                        </a:solidFill>
                        <a:effectLst/>
                        <a:latin typeface="Times New Roman" pitchFamily="18" charset="0"/>
                      </a:endParaRPr>
                    </a:p>
                  </a:txBody>
                  <a:tcPr horzOverflow="overflow">
                    <a:lnL w="254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25400" cap="flat" cmpd="sng" algn="ctr">
                      <a:solidFill>
                        <a:srgbClr val="333333"/>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 sz="2000" b="0" i="0" u="none" strike="noStrike" cap="none" normalizeH="0" baseline="0" dirty="0">
                          <a:ln>
                            <a:noFill/>
                          </a:ln>
                          <a:solidFill>
                            <a:schemeClr val="tx1"/>
                          </a:solidFill>
                          <a:effectLst/>
                          <a:latin typeface="Times New Roman" pitchFamily="18" charset="0"/>
                          <a:cs typeface="Times New Roman" pitchFamily="18" charset="0"/>
                        </a:rPr>
                        <a:t>a + c</a:t>
                      </a:r>
                      <a:endParaRPr kumimoji="0" lang="en-US" sz="2000" b="0" i="0" u="none" strike="noStrike" cap="none" normalizeH="0" baseline="0" dirty="0">
                        <a:ln>
                          <a:noFill/>
                        </a:ln>
                        <a:solidFill>
                          <a:schemeClr val="tx1"/>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sr-Latn-RS" sz="2000" b="0" i="0" u="none" strike="noStrike" cap="none" normalizeH="0" baseline="0" dirty="0">
                          <a:ln>
                            <a:noFill/>
                          </a:ln>
                          <a:solidFill>
                            <a:schemeClr val="tx1"/>
                          </a:solidFill>
                          <a:effectLst/>
                          <a:latin typeface="Times New Roman" pitchFamily="18" charset="0"/>
                          <a:cs typeface="Times New Roman" pitchFamily="18" charset="0"/>
                        </a:rPr>
                        <a:t>100</a:t>
                      </a:r>
                      <a:endParaRPr kumimoji="0" lang="en-US" sz="20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25400" cap="flat" cmpd="sng" algn="ctr">
                      <a:solidFill>
                        <a:srgbClr val="333333"/>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 sz="2000" b="0" i="0" u="none" strike="noStrike" cap="none" normalizeH="0" baseline="0" dirty="0">
                          <a:ln>
                            <a:noFill/>
                          </a:ln>
                          <a:solidFill>
                            <a:schemeClr val="tx1"/>
                          </a:solidFill>
                          <a:effectLst/>
                          <a:latin typeface="Times New Roman" pitchFamily="18" charset="0"/>
                          <a:cs typeface="Times New Roman" pitchFamily="18" charset="0"/>
                        </a:rPr>
                        <a:t>b + d</a:t>
                      </a:r>
                      <a:endParaRPr kumimoji="0" lang="en-US" sz="2000" b="0" i="0" u="none" strike="noStrike" cap="none" normalizeH="0" baseline="0" dirty="0">
                        <a:ln>
                          <a:noFill/>
                        </a:ln>
                        <a:solidFill>
                          <a:schemeClr val="tx1"/>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 sz="2000" b="0" i="0" u="none" strike="noStrike" cap="none" normalizeH="0" baseline="0" dirty="0">
                          <a:ln>
                            <a:noFill/>
                          </a:ln>
                          <a:solidFill>
                            <a:schemeClr val="tx1"/>
                          </a:solidFill>
                          <a:effectLst/>
                          <a:latin typeface="Times New Roman" pitchFamily="18" charset="0"/>
                          <a:cs typeface="Times New Roman" pitchFamily="18" charset="0"/>
                        </a:rPr>
                        <a:t>1</a:t>
                      </a:r>
                      <a:r>
                        <a:rPr kumimoji="0" lang="sr-Latn-RS" sz="2000" b="0" i="0" u="none" strike="noStrike" cap="none" normalizeH="0" baseline="0" dirty="0">
                          <a:ln>
                            <a:noFill/>
                          </a:ln>
                          <a:solidFill>
                            <a:schemeClr val="tx1"/>
                          </a:solidFill>
                          <a:effectLst/>
                          <a:latin typeface="Times New Roman" pitchFamily="18" charset="0"/>
                          <a:cs typeface="Times New Roman" pitchFamily="18" charset="0"/>
                        </a:rPr>
                        <a:t>0</a:t>
                      </a:r>
                      <a:r>
                        <a:rPr kumimoji="0" lang="en" sz="2000" b="0" i="0" u="none" strike="noStrike" cap="none" normalizeH="0" baseline="0" dirty="0">
                          <a:ln>
                            <a:noFill/>
                          </a:ln>
                          <a:solidFill>
                            <a:schemeClr val="tx1"/>
                          </a:solidFill>
                          <a:effectLst/>
                          <a:latin typeface="Times New Roman" pitchFamily="18" charset="0"/>
                          <a:cs typeface="Times New Roman" pitchFamily="18" charset="0"/>
                        </a:rPr>
                        <a:t>0</a:t>
                      </a:r>
                      <a:endParaRPr kumimoji="0" lang="en-US" sz="20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rgbClr val="333333"/>
                      </a:solidFill>
                      <a:prstDash val="solid"/>
                      <a:round/>
                      <a:headEnd type="none" w="med" len="med"/>
                      <a:tailEnd type="none" w="med" len="med"/>
                    </a:lnL>
                    <a:lnR w="127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25400" cap="flat" cmpd="sng" algn="ctr">
                      <a:solidFill>
                        <a:srgbClr val="333333"/>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 sz="2000" b="0" i="0" u="none" strike="noStrike" cap="none" normalizeH="0" baseline="0" dirty="0">
                          <a:ln>
                            <a:noFill/>
                          </a:ln>
                          <a:solidFill>
                            <a:schemeClr val="tx1"/>
                          </a:solidFill>
                          <a:effectLst/>
                          <a:latin typeface="Times New Roman" pitchFamily="18" charset="0"/>
                          <a:cs typeface="Times New Roman" pitchFamily="18" charset="0"/>
                        </a:rPr>
                        <a:t>a + b + c + d</a:t>
                      </a:r>
                      <a:endParaRPr kumimoji="0" lang="en-US" sz="2000" b="0" i="0" u="none" strike="noStrike" cap="none" normalizeH="0" baseline="0" dirty="0">
                        <a:ln>
                          <a:noFill/>
                        </a:ln>
                        <a:solidFill>
                          <a:schemeClr val="tx1"/>
                        </a:solidFill>
                        <a:effectLst/>
                        <a:latin typeface="Times New Roman" pitchFamily="18"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 sz="2000" b="0" i="0" u="none" strike="noStrike" cap="none" normalizeH="0" baseline="0" dirty="0">
                          <a:ln>
                            <a:noFill/>
                          </a:ln>
                          <a:solidFill>
                            <a:schemeClr val="tx1"/>
                          </a:solidFill>
                          <a:effectLst/>
                          <a:latin typeface="Times New Roman" pitchFamily="18" charset="0"/>
                          <a:cs typeface="Times New Roman" pitchFamily="18" charset="0"/>
                        </a:rPr>
                        <a:t>2</a:t>
                      </a:r>
                      <a:r>
                        <a:rPr kumimoji="0" lang="sr-Latn-RS" sz="2000" b="0" i="0" u="none" strike="noStrike" cap="none" normalizeH="0" baseline="0" dirty="0">
                          <a:ln>
                            <a:noFill/>
                          </a:ln>
                          <a:solidFill>
                            <a:schemeClr val="tx1"/>
                          </a:solidFill>
                          <a:effectLst/>
                          <a:latin typeface="Times New Roman" pitchFamily="18" charset="0"/>
                          <a:cs typeface="Times New Roman" pitchFamily="18" charset="0"/>
                        </a:rPr>
                        <a:t>00</a:t>
                      </a:r>
                      <a:endParaRPr kumimoji="0" lang="en-US" sz="2000" b="0" i="0" u="none" strike="noStrike" cap="none" normalizeH="0" baseline="0" dirty="0">
                        <a:ln>
                          <a:noFill/>
                        </a:ln>
                        <a:solidFill>
                          <a:schemeClr val="tx1"/>
                        </a:solidFill>
                        <a:effectLst/>
                        <a:latin typeface="Times New Roman" pitchFamily="18" charset="0"/>
                      </a:endParaRPr>
                    </a:p>
                  </a:txBody>
                  <a:tcPr horzOverflow="overflow">
                    <a:lnL w="12700" cap="flat" cmpd="sng" algn="ctr">
                      <a:solidFill>
                        <a:srgbClr val="333333"/>
                      </a:solidFill>
                      <a:prstDash val="solid"/>
                      <a:round/>
                      <a:headEnd type="none" w="med" len="med"/>
                      <a:tailEnd type="none" w="med" len="med"/>
                    </a:lnL>
                    <a:lnR w="25400" cap="flat" cmpd="sng" algn="ctr">
                      <a:solidFill>
                        <a:srgbClr val="333333"/>
                      </a:solidFill>
                      <a:prstDash val="solid"/>
                      <a:round/>
                      <a:headEnd type="none" w="med" len="med"/>
                      <a:tailEnd type="none" w="med" len="med"/>
                    </a:lnR>
                    <a:lnT w="12700" cap="flat" cmpd="sng" algn="ctr">
                      <a:solidFill>
                        <a:srgbClr val="333333"/>
                      </a:solidFill>
                      <a:prstDash val="solid"/>
                      <a:round/>
                      <a:headEnd type="none" w="med" len="med"/>
                      <a:tailEnd type="none" w="med" len="med"/>
                    </a:lnT>
                    <a:lnB w="25400" cap="flat" cmpd="sng" algn="ctr">
                      <a:solidFill>
                        <a:srgbClr val="333333"/>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B5206B24-B858-9AD5-DA46-3D77B451EA21}"/>
              </a:ext>
            </a:extLst>
          </p:cNvPr>
          <p:cNvSpPr>
            <a:spLocks noGrp="1" noChangeArrowheads="1"/>
          </p:cNvSpPr>
          <p:nvPr>
            <p:ph type="title"/>
          </p:nvPr>
        </p:nvSpPr>
        <p:spPr/>
        <p:txBody>
          <a:bodyPr/>
          <a:lstStyle/>
          <a:p>
            <a:pPr eaLnBrk="1" hangingPunct="1"/>
            <a:r>
              <a:rPr lang="en" altLang="en-US"/>
              <a:t>Significance of clinical test</a:t>
            </a:r>
          </a:p>
        </p:txBody>
      </p:sp>
      <p:sp>
        <p:nvSpPr>
          <p:cNvPr id="8195" name="Rectangle 3">
            <a:extLst>
              <a:ext uri="{FF2B5EF4-FFF2-40B4-BE49-F238E27FC236}">
                <a16:creationId xmlns:a16="http://schemas.microsoft.com/office/drawing/2014/main" id="{3592BE26-FDB2-5172-8EA2-7E4EE697E38A}"/>
              </a:ext>
            </a:extLst>
          </p:cNvPr>
          <p:cNvSpPr>
            <a:spLocks noGrp="1" noChangeArrowheads="1"/>
          </p:cNvSpPr>
          <p:nvPr>
            <p:ph type="body" idx="1"/>
          </p:nvPr>
        </p:nvSpPr>
        <p:spPr>
          <a:xfrm>
            <a:off x="457200" y="1600200"/>
            <a:ext cx="8229600" cy="4637112"/>
          </a:xfrm>
        </p:spPr>
        <p:txBody>
          <a:bodyPr/>
          <a:lstStyle/>
          <a:p>
            <a:pPr eaLnBrk="1" hangingPunct="1">
              <a:lnSpc>
                <a:spcPct val="80000"/>
              </a:lnSpc>
            </a:pPr>
            <a:r>
              <a:rPr lang="en" altLang="en-US" sz="2000" dirty="0"/>
              <a:t>Sensitivity = a/(a+c) = </a:t>
            </a:r>
            <a:r>
              <a:rPr lang="sr-Latn-RS" altLang="en-US" sz="2000" dirty="0"/>
              <a:t>90</a:t>
            </a:r>
            <a:r>
              <a:rPr lang="en" altLang="en-US" sz="2000" dirty="0"/>
              <a:t>/</a:t>
            </a:r>
            <a:r>
              <a:rPr lang="sr-Latn-RS" altLang="en-US" sz="2000" dirty="0"/>
              <a:t>100</a:t>
            </a:r>
            <a:r>
              <a:rPr lang="en" altLang="en-US" sz="2000" dirty="0"/>
              <a:t> = 90%</a:t>
            </a:r>
          </a:p>
          <a:p>
            <a:pPr eaLnBrk="1" hangingPunct="1">
              <a:lnSpc>
                <a:spcPct val="80000"/>
              </a:lnSpc>
            </a:pPr>
            <a:r>
              <a:rPr lang="en" altLang="en-US" sz="2000" dirty="0"/>
              <a:t>Specificity = d/(b+d) =</a:t>
            </a:r>
            <a:r>
              <a:rPr lang="sr-Latn-RS" altLang="en-US" sz="2000" dirty="0"/>
              <a:t>80</a:t>
            </a:r>
            <a:r>
              <a:rPr lang="en" altLang="en-US" sz="2000" dirty="0"/>
              <a:t>/1</a:t>
            </a:r>
            <a:r>
              <a:rPr lang="sr-Latn-RS" altLang="en-US" sz="2000" dirty="0"/>
              <a:t>0</a:t>
            </a:r>
            <a:r>
              <a:rPr lang="en" altLang="en-US" sz="2000" dirty="0"/>
              <a:t>0= 8</a:t>
            </a:r>
            <a:r>
              <a:rPr lang="sr-Latn-RS" altLang="en-US" sz="2000" dirty="0"/>
              <a:t>0</a:t>
            </a:r>
            <a:r>
              <a:rPr lang="en" altLang="en-US" sz="2000" dirty="0"/>
              <a:t>%</a:t>
            </a:r>
          </a:p>
          <a:p>
            <a:pPr eaLnBrk="1" hangingPunct="1">
              <a:lnSpc>
                <a:spcPct val="80000"/>
              </a:lnSpc>
            </a:pPr>
            <a:r>
              <a:rPr lang="en" altLang="en-US" sz="2000" dirty="0"/>
              <a:t>Likelihood ratio for a positive test result = </a:t>
            </a:r>
            <a:r>
              <a:rPr lang="sr-Latn-RS" altLang="en-US" sz="2000" dirty="0"/>
              <a:t>LR</a:t>
            </a:r>
            <a:r>
              <a:rPr lang="en" altLang="en-US" sz="2000" dirty="0"/>
              <a:t>+=</a:t>
            </a:r>
            <a:r>
              <a:rPr lang="sr-Latn-RS" altLang="en-US" sz="2000" dirty="0"/>
              <a:t> </a:t>
            </a:r>
            <a:r>
              <a:rPr lang="en" altLang="en-US" sz="2000" dirty="0"/>
              <a:t>senz/(1-spec)</a:t>
            </a:r>
            <a:r>
              <a:rPr lang="sr-Latn-RS" altLang="en-US" sz="2000" dirty="0"/>
              <a:t> </a:t>
            </a:r>
            <a:r>
              <a:rPr lang="en" altLang="en-US" sz="2000" dirty="0"/>
              <a:t>=</a:t>
            </a:r>
            <a:r>
              <a:rPr lang="sr-Latn-RS" altLang="en-US" sz="2000" dirty="0"/>
              <a:t> </a:t>
            </a:r>
            <a:r>
              <a:rPr lang="en" altLang="en-US" sz="2000" dirty="0"/>
              <a:t>90%/</a:t>
            </a:r>
            <a:r>
              <a:rPr lang="sr-Latn-RS" altLang="en-US" sz="2000" dirty="0"/>
              <a:t>20</a:t>
            </a:r>
            <a:r>
              <a:rPr lang="en" altLang="en-US" sz="2000" dirty="0"/>
              <a:t>%</a:t>
            </a:r>
            <a:r>
              <a:rPr lang="sr-Latn-RS" altLang="en-US" sz="2000" dirty="0"/>
              <a:t> </a:t>
            </a:r>
            <a:r>
              <a:rPr lang="en" altLang="en-US" sz="2000" dirty="0"/>
              <a:t>=</a:t>
            </a:r>
            <a:r>
              <a:rPr lang="sr-Latn-RS" altLang="en-US" sz="2000" dirty="0"/>
              <a:t> 4.5</a:t>
            </a:r>
            <a:endParaRPr lang="en" altLang="en-US" sz="2000" dirty="0"/>
          </a:p>
          <a:p>
            <a:pPr eaLnBrk="1" hangingPunct="1">
              <a:lnSpc>
                <a:spcPct val="80000"/>
              </a:lnSpc>
            </a:pPr>
            <a:r>
              <a:rPr lang="en" altLang="en-US" sz="2000" dirty="0"/>
              <a:t>Likelihood ratio for a negative test result=</a:t>
            </a:r>
            <a:r>
              <a:rPr lang="sr-Latn-RS" altLang="en-US" sz="2000" dirty="0"/>
              <a:t>LR </a:t>
            </a:r>
            <a:r>
              <a:rPr lang="en" altLang="en-US" sz="2000" dirty="0"/>
              <a:t>-</a:t>
            </a:r>
            <a:r>
              <a:rPr lang="sr-Latn-RS" altLang="en-US" sz="2000" dirty="0"/>
              <a:t> </a:t>
            </a:r>
            <a:r>
              <a:rPr lang="en" altLang="en-US" sz="2000" dirty="0"/>
              <a:t>=</a:t>
            </a:r>
            <a:r>
              <a:rPr lang="sr-Latn-RS" altLang="en-US" sz="2000" dirty="0"/>
              <a:t> </a:t>
            </a:r>
            <a:r>
              <a:rPr lang="en" altLang="en-US" sz="2000" dirty="0"/>
              <a:t>(1-senz)/spec</a:t>
            </a:r>
            <a:r>
              <a:rPr lang="sr-Latn-RS" altLang="en-US" sz="2000" dirty="0"/>
              <a:t> </a:t>
            </a:r>
            <a:r>
              <a:rPr lang="en" altLang="en-US" sz="2000" dirty="0"/>
              <a:t>=</a:t>
            </a:r>
            <a:r>
              <a:rPr lang="sr-Latn-RS" altLang="en-US" sz="2000" dirty="0"/>
              <a:t> </a:t>
            </a:r>
            <a:r>
              <a:rPr lang="en" altLang="en-US" sz="2000" dirty="0"/>
              <a:t>10%/</a:t>
            </a:r>
            <a:r>
              <a:rPr lang="sr-Latn-RS" altLang="en-US" sz="2000" dirty="0"/>
              <a:t>80</a:t>
            </a:r>
            <a:r>
              <a:rPr lang="en" altLang="en-US" sz="2000" dirty="0"/>
              <a:t>%</a:t>
            </a:r>
            <a:r>
              <a:rPr lang="sr-Latn-RS" altLang="en-US" sz="2000" dirty="0"/>
              <a:t> </a:t>
            </a:r>
            <a:r>
              <a:rPr lang="en" altLang="en-US" sz="2000" dirty="0"/>
              <a:t>=</a:t>
            </a:r>
            <a:r>
              <a:rPr lang="sr-Latn-RS" altLang="en-US" sz="2000" dirty="0"/>
              <a:t> </a:t>
            </a:r>
            <a:r>
              <a:rPr lang="en" altLang="en-US" sz="2000" dirty="0"/>
              <a:t>0.12</a:t>
            </a:r>
            <a:r>
              <a:rPr lang="sr-Latn-RS" altLang="en-US" sz="2000" dirty="0"/>
              <a:t>5</a:t>
            </a:r>
            <a:endParaRPr lang="en" altLang="en-US" sz="2000" dirty="0"/>
          </a:p>
          <a:p>
            <a:pPr eaLnBrk="1" hangingPunct="1">
              <a:lnSpc>
                <a:spcPct val="80000"/>
              </a:lnSpc>
            </a:pPr>
            <a:r>
              <a:rPr lang="en" altLang="en-US" sz="2000" dirty="0"/>
              <a:t>Positive predictive value=a/(a+b)=</a:t>
            </a:r>
            <a:r>
              <a:rPr lang="sr-Latn-RS" altLang="en-US" sz="2000" dirty="0"/>
              <a:t>90</a:t>
            </a:r>
            <a:r>
              <a:rPr lang="en" altLang="en-US" sz="2000" dirty="0"/>
              <a:t>/1</a:t>
            </a:r>
            <a:r>
              <a:rPr lang="sr-Latn-RS" altLang="en-US" sz="2000" dirty="0"/>
              <a:t>10</a:t>
            </a:r>
            <a:r>
              <a:rPr lang="en" altLang="en-US" sz="2000" dirty="0"/>
              <a:t>=</a:t>
            </a:r>
            <a:r>
              <a:rPr lang="sr-Latn-RS" altLang="en-US" sz="2000" dirty="0"/>
              <a:t>81.8</a:t>
            </a:r>
            <a:r>
              <a:rPr lang="en" altLang="en-US" sz="2000" dirty="0"/>
              <a:t>%</a:t>
            </a:r>
          </a:p>
          <a:p>
            <a:pPr eaLnBrk="1" hangingPunct="1">
              <a:lnSpc>
                <a:spcPct val="80000"/>
              </a:lnSpc>
            </a:pPr>
            <a:r>
              <a:rPr lang="en" altLang="en-US" sz="2000" dirty="0"/>
              <a:t>Negative predictive value = d /( c + d )=</a:t>
            </a:r>
            <a:r>
              <a:rPr lang="sr-Latn-RS" altLang="en-US" sz="2000" dirty="0"/>
              <a:t>80</a:t>
            </a:r>
            <a:r>
              <a:rPr lang="en" altLang="en-US" sz="2000" dirty="0"/>
              <a:t>/</a:t>
            </a:r>
            <a:r>
              <a:rPr lang="sr-Latn-RS" altLang="en-US" sz="2000" dirty="0"/>
              <a:t>90</a:t>
            </a:r>
            <a:r>
              <a:rPr lang="en" altLang="en-US" sz="2000" dirty="0"/>
              <a:t>=</a:t>
            </a:r>
            <a:r>
              <a:rPr lang="sr-Latn-RS" altLang="en-US" sz="2000" dirty="0"/>
              <a:t>88.8</a:t>
            </a:r>
            <a:r>
              <a:rPr lang="en" altLang="en-US" sz="2000" dirty="0"/>
              <a:t>%</a:t>
            </a:r>
          </a:p>
          <a:p>
            <a:pPr eaLnBrk="1" hangingPunct="1">
              <a:lnSpc>
                <a:spcPct val="80000"/>
              </a:lnSpc>
            </a:pPr>
            <a:r>
              <a:rPr lang="en" altLang="en-US" sz="2000" dirty="0"/>
              <a:t>Prevalence=(a+c)/(a+b+c+d)=</a:t>
            </a:r>
            <a:r>
              <a:rPr lang="sr-Latn-RS" altLang="en-US" sz="2000" dirty="0"/>
              <a:t>100</a:t>
            </a:r>
            <a:r>
              <a:rPr lang="en" altLang="en-US" sz="2000" dirty="0"/>
              <a:t>/2</a:t>
            </a:r>
            <a:r>
              <a:rPr lang="sr-Latn-RS" altLang="en-US" sz="2000" dirty="0"/>
              <a:t>00</a:t>
            </a:r>
            <a:r>
              <a:rPr lang="en" altLang="en-US" sz="2000" dirty="0"/>
              <a:t>=</a:t>
            </a:r>
            <a:r>
              <a:rPr lang="sr-Latn-RS" altLang="en-US" sz="2000" dirty="0"/>
              <a:t>50</a:t>
            </a:r>
            <a:r>
              <a:rPr lang="en" altLang="en-US" sz="2000" dirty="0"/>
              <a:t>%</a:t>
            </a:r>
          </a:p>
          <a:p>
            <a:pPr eaLnBrk="1" hangingPunct="1">
              <a:lnSpc>
                <a:spcPct val="80000"/>
              </a:lnSpc>
            </a:pPr>
            <a:r>
              <a:rPr lang="sr-Latn-RS" altLang="en-US" sz="2000" dirty="0"/>
              <a:t>P</a:t>
            </a:r>
            <a:r>
              <a:rPr lang="en" altLang="en-US" sz="2000" dirty="0"/>
              <a:t>re - test odds = prevalence /(1- prevalence )</a:t>
            </a:r>
            <a:r>
              <a:rPr lang="sr-Latn-RS" altLang="en-US" sz="2000" dirty="0"/>
              <a:t> </a:t>
            </a:r>
            <a:r>
              <a:rPr lang="en" altLang="en-US" sz="2000" dirty="0"/>
              <a:t>=</a:t>
            </a:r>
            <a:r>
              <a:rPr lang="sr-Latn-RS" altLang="en-US" sz="2000" dirty="0"/>
              <a:t> 50</a:t>
            </a:r>
            <a:r>
              <a:rPr lang="en" altLang="en-US" sz="2000" dirty="0"/>
              <a:t>%/</a:t>
            </a:r>
            <a:r>
              <a:rPr lang="sr-Latn-RS" altLang="en-US" sz="2000" dirty="0"/>
              <a:t>50</a:t>
            </a:r>
            <a:r>
              <a:rPr lang="en" altLang="en-US" sz="2000" dirty="0"/>
              <a:t>%</a:t>
            </a:r>
            <a:r>
              <a:rPr lang="sr-Latn-RS" altLang="en-US" sz="2000" dirty="0"/>
              <a:t> = 1</a:t>
            </a:r>
            <a:endParaRPr lang="en" altLang="en-US" sz="2000" dirty="0"/>
          </a:p>
          <a:p>
            <a:pPr eaLnBrk="1" hangingPunct="1">
              <a:lnSpc>
                <a:spcPct val="80000"/>
              </a:lnSpc>
            </a:pPr>
            <a:r>
              <a:rPr lang="en" altLang="en-US" sz="2000" dirty="0"/>
              <a:t>Post-test odds = pre-test </a:t>
            </a:r>
            <a:r>
              <a:rPr lang="sr-Latn-RS" altLang="en-US" sz="2000" dirty="0" err="1"/>
              <a:t>odds</a:t>
            </a:r>
            <a:r>
              <a:rPr lang="en" altLang="en-US" sz="2000" dirty="0"/>
              <a:t> x odds ratio</a:t>
            </a:r>
          </a:p>
          <a:p>
            <a:pPr eaLnBrk="1" hangingPunct="1">
              <a:lnSpc>
                <a:spcPct val="80000"/>
              </a:lnSpc>
            </a:pPr>
            <a:r>
              <a:rPr lang="en" altLang="en-US" sz="2000" dirty="0"/>
              <a:t>Post-Test Probability = Post-Test </a:t>
            </a:r>
            <a:r>
              <a:rPr lang="sr-Latn-RS" altLang="en-US" sz="2000" dirty="0" err="1"/>
              <a:t>Odds</a:t>
            </a:r>
            <a:r>
              <a:rPr lang="en" altLang="en-US" sz="2000" dirty="0"/>
              <a:t> /( Post-Test </a:t>
            </a:r>
            <a:r>
              <a:rPr lang="sr-Latn-RS" altLang="en-US" sz="2000" dirty="0" err="1"/>
              <a:t>Odds</a:t>
            </a:r>
            <a:r>
              <a:rPr lang="en" altLang="en-US" sz="2000" dirty="0"/>
              <a:t> +1)</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9F11917D-FEE0-058A-7E38-BBD85F96621E}"/>
              </a:ext>
            </a:extLst>
          </p:cNvPr>
          <p:cNvSpPr>
            <a:spLocks noGrp="1" noChangeArrowheads="1"/>
          </p:cNvSpPr>
          <p:nvPr>
            <p:ph type="title"/>
          </p:nvPr>
        </p:nvSpPr>
        <p:spPr/>
        <p:txBody>
          <a:bodyPr/>
          <a:lstStyle/>
          <a:p>
            <a:pPr eaLnBrk="1" hangingPunct="1"/>
            <a:r>
              <a:rPr lang="en" altLang="en-US" sz="3200" dirty="0"/>
              <a:t>Can a valid, significant diagnostic test be applied to our patient?</a:t>
            </a:r>
          </a:p>
        </p:txBody>
      </p:sp>
      <p:sp>
        <p:nvSpPr>
          <p:cNvPr id="9219" name="Rectangle 3">
            <a:extLst>
              <a:ext uri="{FF2B5EF4-FFF2-40B4-BE49-F238E27FC236}">
                <a16:creationId xmlns:a16="http://schemas.microsoft.com/office/drawing/2014/main" id="{89778898-1DAF-8EA6-E690-4F2435CF2795}"/>
              </a:ext>
            </a:extLst>
          </p:cNvPr>
          <p:cNvSpPr>
            <a:spLocks noGrp="1" noChangeArrowheads="1"/>
          </p:cNvSpPr>
          <p:nvPr>
            <p:ph type="body" idx="1"/>
          </p:nvPr>
        </p:nvSpPr>
        <p:spPr/>
        <p:txBody>
          <a:bodyPr/>
          <a:lstStyle/>
          <a:p>
            <a:pPr eaLnBrk="1" hangingPunct="1">
              <a:lnSpc>
                <a:spcPct val="90000"/>
              </a:lnSpc>
            </a:pPr>
            <a:r>
              <a:rPr lang="en" altLang="en-US" sz="2400" dirty="0"/>
              <a:t>Is the test available, can the patient pay for it, is it accurate and precise in our conditions ?</a:t>
            </a:r>
          </a:p>
          <a:p>
            <a:pPr eaLnBrk="1" hangingPunct="1">
              <a:lnSpc>
                <a:spcPct val="90000"/>
              </a:lnSpc>
            </a:pPr>
            <a:r>
              <a:rPr lang="en" altLang="en-US" sz="2400" dirty="0"/>
              <a:t>Can you have an acceptable pre-test probability estimate for your patient ?</a:t>
            </a:r>
          </a:p>
          <a:p>
            <a:pPr lvl="1" eaLnBrk="1" hangingPunct="1">
              <a:lnSpc>
                <a:spcPct val="90000"/>
              </a:lnSpc>
            </a:pPr>
            <a:r>
              <a:rPr lang="en" altLang="en-US" sz="2000" b="1" dirty="0"/>
              <a:t>From your practice</a:t>
            </a:r>
          </a:p>
          <a:p>
            <a:pPr lvl="1" eaLnBrk="1" hangingPunct="1">
              <a:lnSpc>
                <a:spcPct val="90000"/>
              </a:lnSpc>
            </a:pPr>
            <a:r>
              <a:rPr lang="en" altLang="en-US" sz="2000" b="1" dirty="0"/>
              <a:t>From personal experience</a:t>
            </a:r>
          </a:p>
          <a:p>
            <a:pPr lvl="1" eaLnBrk="1" hangingPunct="1">
              <a:lnSpc>
                <a:spcPct val="90000"/>
              </a:lnSpc>
            </a:pPr>
            <a:r>
              <a:rPr lang="en" altLang="en-US" sz="2000" b="1" dirty="0"/>
              <a:t>From the literature</a:t>
            </a:r>
          </a:p>
          <a:p>
            <a:pPr lvl="1" eaLnBrk="1" hangingPunct="1">
              <a:lnSpc>
                <a:spcPct val="90000"/>
              </a:lnSpc>
            </a:pPr>
            <a:r>
              <a:rPr lang="en" altLang="en-US" sz="2000" b="1" dirty="0"/>
              <a:t>From clinical speculation</a:t>
            </a:r>
          </a:p>
          <a:p>
            <a:pPr eaLnBrk="1" hangingPunct="1">
              <a:lnSpc>
                <a:spcPct val="90000"/>
              </a:lnSpc>
            </a:pPr>
            <a:r>
              <a:rPr lang="en" altLang="en-US" sz="2400" dirty="0"/>
              <a:t>Will the probability after the test affect the treatment of your patient ?</a:t>
            </a:r>
          </a:p>
          <a:p>
            <a:pPr lvl="1" eaLnBrk="1" hangingPunct="1">
              <a:lnSpc>
                <a:spcPct val="90000"/>
              </a:lnSpc>
            </a:pPr>
            <a:r>
              <a:rPr lang="en" altLang="en-US" sz="2000" b="1" dirty="0"/>
              <a:t>Will it influence the decision on the type of treatment?</a:t>
            </a:r>
          </a:p>
          <a:p>
            <a:pPr lvl="1" eaLnBrk="1" hangingPunct="1">
              <a:lnSpc>
                <a:spcPct val="90000"/>
              </a:lnSpc>
            </a:pPr>
            <a:r>
              <a:rPr lang="en" altLang="en-US" sz="2000" b="1" dirty="0"/>
              <a:t>Will the patient accept the treatments that come into consideration?</a:t>
            </a:r>
          </a:p>
          <a:p>
            <a:pPr eaLnBrk="1" hangingPunct="1">
              <a:lnSpc>
                <a:spcPct val="90000"/>
              </a:lnSpc>
            </a:pPr>
            <a:endParaRPr lang="en-US" altLang="en-US" sz="24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F2F28906-CFCA-7D10-39CD-395F1B0F82F1}"/>
              </a:ext>
            </a:extLst>
          </p:cNvPr>
          <p:cNvSpPr>
            <a:spLocks noGrp="1" noChangeArrowheads="1"/>
          </p:cNvSpPr>
          <p:nvPr>
            <p:ph type="title"/>
          </p:nvPr>
        </p:nvSpPr>
        <p:spPr/>
        <p:txBody>
          <a:bodyPr/>
          <a:lstStyle/>
          <a:p>
            <a:pPr eaLnBrk="1" hangingPunct="1"/>
            <a:r>
              <a:rPr lang="en" altLang="en-US" dirty="0"/>
              <a:t>How much does the </a:t>
            </a:r>
            <a:r>
              <a:rPr lang="sr-Latn-RS" altLang="en-US" dirty="0" err="1"/>
              <a:t>Likelihood</a:t>
            </a:r>
            <a:r>
              <a:rPr lang="sr-Latn-RS" altLang="en-US" dirty="0"/>
              <a:t> </a:t>
            </a:r>
            <a:r>
              <a:rPr lang="sr-Latn-RS" altLang="en-US" dirty="0" err="1"/>
              <a:t>ratio</a:t>
            </a:r>
            <a:r>
              <a:rPr lang="en" altLang="en-US" dirty="0"/>
              <a:t> affect</a:t>
            </a:r>
            <a:r>
              <a:rPr lang="sr-Latn-RS" altLang="en-US" dirty="0"/>
              <a:t> </a:t>
            </a:r>
            <a:r>
              <a:rPr lang="sr-Latn-RS" altLang="en-US" dirty="0" err="1"/>
              <a:t>our</a:t>
            </a:r>
            <a:r>
              <a:rPr lang="sr-Latn-RS" altLang="en-US" dirty="0"/>
              <a:t> </a:t>
            </a:r>
            <a:r>
              <a:rPr lang="sr-Latn-RS" altLang="en-US" dirty="0" err="1"/>
              <a:t>decisions</a:t>
            </a:r>
            <a:r>
              <a:rPr lang="en" altLang="en-US" dirty="0"/>
              <a:t>?</a:t>
            </a:r>
            <a:endParaRPr lang="en-US" altLang="en-US" dirty="0"/>
          </a:p>
        </p:txBody>
      </p:sp>
      <p:grpSp>
        <p:nvGrpSpPr>
          <p:cNvPr id="10243" name="Group 4">
            <a:extLst>
              <a:ext uri="{FF2B5EF4-FFF2-40B4-BE49-F238E27FC236}">
                <a16:creationId xmlns:a16="http://schemas.microsoft.com/office/drawing/2014/main" id="{366766B0-5C09-71F2-DB56-EB44D7FA7DE8}"/>
              </a:ext>
            </a:extLst>
          </p:cNvPr>
          <p:cNvGrpSpPr>
            <a:grpSpLocks/>
          </p:cNvGrpSpPr>
          <p:nvPr/>
        </p:nvGrpSpPr>
        <p:grpSpPr bwMode="auto">
          <a:xfrm>
            <a:off x="214313" y="2636838"/>
            <a:ext cx="8715375" cy="2295525"/>
            <a:chOff x="-3" y="285"/>
            <a:chExt cx="4819" cy="1446"/>
          </a:xfrm>
        </p:grpSpPr>
        <p:grpSp>
          <p:nvGrpSpPr>
            <p:cNvPr id="10244" name="Group 5">
              <a:extLst>
                <a:ext uri="{FF2B5EF4-FFF2-40B4-BE49-F238E27FC236}">
                  <a16:creationId xmlns:a16="http://schemas.microsoft.com/office/drawing/2014/main" id="{6444A837-3B9D-9356-FD68-5D44D1AAEDFD}"/>
                </a:ext>
              </a:extLst>
            </p:cNvPr>
            <p:cNvGrpSpPr>
              <a:grpSpLocks/>
            </p:cNvGrpSpPr>
            <p:nvPr/>
          </p:nvGrpSpPr>
          <p:grpSpPr bwMode="auto">
            <a:xfrm>
              <a:off x="0" y="288"/>
              <a:ext cx="4813" cy="1440"/>
              <a:chOff x="0" y="288"/>
              <a:chExt cx="4813" cy="1440"/>
            </a:xfrm>
          </p:grpSpPr>
          <p:grpSp>
            <p:nvGrpSpPr>
              <p:cNvPr id="10246" name="Group 6">
                <a:extLst>
                  <a:ext uri="{FF2B5EF4-FFF2-40B4-BE49-F238E27FC236}">
                    <a16:creationId xmlns:a16="http://schemas.microsoft.com/office/drawing/2014/main" id="{089EA018-0215-8AE3-D744-AE19F7D2A553}"/>
                  </a:ext>
                </a:extLst>
              </p:cNvPr>
              <p:cNvGrpSpPr>
                <a:grpSpLocks/>
              </p:cNvGrpSpPr>
              <p:nvPr/>
            </p:nvGrpSpPr>
            <p:grpSpPr bwMode="auto">
              <a:xfrm>
                <a:off x="0" y="288"/>
                <a:ext cx="2844" cy="288"/>
                <a:chOff x="0" y="288"/>
                <a:chExt cx="2844" cy="288"/>
              </a:xfrm>
            </p:grpSpPr>
            <p:sp>
              <p:nvSpPr>
                <p:cNvPr id="10274" name="Rectangle 7">
                  <a:extLst>
                    <a:ext uri="{FF2B5EF4-FFF2-40B4-BE49-F238E27FC236}">
                      <a16:creationId xmlns:a16="http://schemas.microsoft.com/office/drawing/2014/main" id="{518DA0AE-EDFD-6187-3E7A-E1E549758B86}"/>
                    </a:ext>
                  </a:extLst>
                </p:cNvPr>
                <p:cNvSpPr>
                  <a:spLocks noChangeArrowheads="1"/>
                </p:cNvSpPr>
                <p:nvPr/>
              </p:nvSpPr>
              <p:spPr bwMode="auto">
                <a:xfrm>
                  <a:off x="0" y="288"/>
                  <a:ext cx="284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 altLang="en-US" sz="2400"/>
                    <a:t>LRs greater than 10 or less than 0.1</a:t>
                  </a:r>
                </a:p>
              </p:txBody>
            </p:sp>
            <p:sp>
              <p:nvSpPr>
                <p:cNvPr id="10275" name="Rectangle 8">
                  <a:extLst>
                    <a:ext uri="{FF2B5EF4-FFF2-40B4-BE49-F238E27FC236}">
                      <a16:creationId xmlns:a16="http://schemas.microsoft.com/office/drawing/2014/main" id="{77002322-3D0A-0621-1B82-21CF0ECD62C5}"/>
                    </a:ext>
                  </a:extLst>
                </p:cNvPr>
                <p:cNvSpPr>
                  <a:spLocks noChangeArrowheads="1"/>
                </p:cNvSpPr>
                <p:nvPr/>
              </p:nvSpPr>
              <p:spPr bwMode="auto">
                <a:xfrm>
                  <a:off x="0" y="288"/>
                  <a:ext cx="2844" cy="2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endParaRPr lang="en-US" altLang="en-US"/>
                </a:p>
              </p:txBody>
            </p:sp>
          </p:grpSp>
          <p:grpSp>
            <p:nvGrpSpPr>
              <p:cNvPr id="10247" name="Group 9">
                <a:extLst>
                  <a:ext uri="{FF2B5EF4-FFF2-40B4-BE49-F238E27FC236}">
                    <a16:creationId xmlns:a16="http://schemas.microsoft.com/office/drawing/2014/main" id="{4F4C8F8C-D6D3-7182-4B61-4BA81ECE222F}"/>
                  </a:ext>
                </a:extLst>
              </p:cNvPr>
              <p:cNvGrpSpPr>
                <a:grpSpLocks/>
              </p:cNvGrpSpPr>
              <p:nvPr/>
            </p:nvGrpSpPr>
            <p:grpSpPr bwMode="auto">
              <a:xfrm>
                <a:off x="2844" y="288"/>
                <a:ext cx="1969" cy="288"/>
                <a:chOff x="2844" y="288"/>
                <a:chExt cx="1969" cy="288"/>
              </a:xfrm>
            </p:grpSpPr>
            <p:sp>
              <p:nvSpPr>
                <p:cNvPr id="10272" name="Rectangle 10">
                  <a:extLst>
                    <a:ext uri="{FF2B5EF4-FFF2-40B4-BE49-F238E27FC236}">
                      <a16:creationId xmlns:a16="http://schemas.microsoft.com/office/drawing/2014/main" id="{009325C9-620E-EA11-15A2-C5D299E92B69}"/>
                    </a:ext>
                  </a:extLst>
                </p:cNvPr>
                <p:cNvSpPr>
                  <a:spLocks noChangeArrowheads="1"/>
                </p:cNvSpPr>
                <p:nvPr/>
              </p:nvSpPr>
              <p:spPr bwMode="auto">
                <a:xfrm>
                  <a:off x="2844" y="288"/>
                  <a:ext cx="1969"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 altLang="en-US" sz="2400"/>
                    <a:t>It causes big changes</a:t>
                  </a:r>
                  <a:endParaRPr lang="en-US" altLang="en-US" sz="2400"/>
                </a:p>
              </p:txBody>
            </p:sp>
            <p:sp>
              <p:nvSpPr>
                <p:cNvPr id="10273" name="Rectangle 11">
                  <a:extLst>
                    <a:ext uri="{FF2B5EF4-FFF2-40B4-BE49-F238E27FC236}">
                      <a16:creationId xmlns:a16="http://schemas.microsoft.com/office/drawing/2014/main" id="{CD54E59A-2A92-CE1B-E14B-B254D75A6F85}"/>
                    </a:ext>
                  </a:extLst>
                </p:cNvPr>
                <p:cNvSpPr>
                  <a:spLocks noChangeArrowheads="1"/>
                </p:cNvSpPr>
                <p:nvPr/>
              </p:nvSpPr>
              <p:spPr bwMode="auto">
                <a:xfrm>
                  <a:off x="2844" y="288"/>
                  <a:ext cx="1969" cy="2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endParaRPr lang="en-US" altLang="en-US"/>
                </a:p>
              </p:txBody>
            </p:sp>
          </p:grpSp>
          <p:grpSp>
            <p:nvGrpSpPr>
              <p:cNvPr id="10248" name="Group 12">
                <a:extLst>
                  <a:ext uri="{FF2B5EF4-FFF2-40B4-BE49-F238E27FC236}">
                    <a16:creationId xmlns:a16="http://schemas.microsoft.com/office/drawing/2014/main" id="{7C21AA20-B67C-6DC1-3DEB-467E5F16E92B}"/>
                  </a:ext>
                </a:extLst>
              </p:cNvPr>
              <p:cNvGrpSpPr>
                <a:grpSpLocks/>
              </p:cNvGrpSpPr>
              <p:nvPr/>
            </p:nvGrpSpPr>
            <p:grpSpPr bwMode="auto">
              <a:xfrm>
                <a:off x="0" y="576"/>
                <a:ext cx="2844" cy="288"/>
                <a:chOff x="0" y="576"/>
                <a:chExt cx="2844" cy="288"/>
              </a:xfrm>
            </p:grpSpPr>
            <p:sp>
              <p:nvSpPr>
                <p:cNvPr id="10270" name="Rectangle 13">
                  <a:extLst>
                    <a:ext uri="{FF2B5EF4-FFF2-40B4-BE49-F238E27FC236}">
                      <a16:creationId xmlns:a16="http://schemas.microsoft.com/office/drawing/2014/main" id="{6ADDECD4-19AD-761E-B9F5-807C72828CF7}"/>
                    </a:ext>
                  </a:extLst>
                </p:cNvPr>
                <p:cNvSpPr>
                  <a:spLocks noChangeArrowheads="1"/>
                </p:cNvSpPr>
                <p:nvPr/>
              </p:nvSpPr>
              <p:spPr bwMode="auto">
                <a:xfrm>
                  <a:off x="0" y="576"/>
                  <a:ext cx="284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 altLang="en-US" sz="2400"/>
                    <a:t>LRs 5 - 10 or 0.1 - 0.2</a:t>
                  </a:r>
                </a:p>
              </p:txBody>
            </p:sp>
            <p:sp>
              <p:nvSpPr>
                <p:cNvPr id="10271" name="Rectangle 14">
                  <a:extLst>
                    <a:ext uri="{FF2B5EF4-FFF2-40B4-BE49-F238E27FC236}">
                      <a16:creationId xmlns:a16="http://schemas.microsoft.com/office/drawing/2014/main" id="{62B15B5C-3F20-A491-5BDD-340A7B198782}"/>
                    </a:ext>
                  </a:extLst>
                </p:cNvPr>
                <p:cNvSpPr>
                  <a:spLocks noChangeArrowheads="1"/>
                </p:cNvSpPr>
                <p:nvPr/>
              </p:nvSpPr>
              <p:spPr bwMode="auto">
                <a:xfrm>
                  <a:off x="0" y="576"/>
                  <a:ext cx="2844" cy="2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endParaRPr lang="en-US" altLang="en-US"/>
                </a:p>
              </p:txBody>
            </p:sp>
          </p:grpSp>
          <p:grpSp>
            <p:nvGrpSpPr>
              <p:cNvPr id="10249" name="Group 15">
                <a:extLst>
                  <a:ext uri="{FF2B5EF4-FFF2-40B4-BE49-F238E27FC236}">
                    <a16:creationId xmlns:a16="http://schemas.microsoft.com/office/drawing/2014/main" id="{678A598A-B3F5-2CD0-B57B-AA7B12899459}"/>
                  </a:ext>
                </a:extLst>
              </p:cNvPr>
              <p:cNvGrpSpPr>
                <a:grpSpLocks/>
              </p:cNvGrpSpPr>
              <p:nvPr/>
            </p:nvGrpSpPr>
            <p:grpSpPr bwMode="auto">
              <a:xfrm>
                <a:off x="2844" y="576"/>
                <a:ext cx="1969" cy="288"/>
                <a:chOff x="2844" y="576"/>
                <a:chExt cx="1969" cy="288"/>
              </a:xfrm>
            </p:grpSpPr>
            <p:sp>
              <p:nvSpPr>
                <p:cNvPr id="10268" name="Rectangle 16">
                  <a:extLst>
                    <a:ext uri="{FF2B5EF4-FFF2-40B4-BE49-F238E27FC236}">
                      <a16:creationId xmlns:a16="http://schemas.microsoft.com/office/drawing/2014/main" id="{8F937BB3-EFE3-21A7-D707-9A406F8025C8}"/>
                    </a:ext>
                  </a:extLst>
                </p:cNvPr>
                <p:cNvSpPr>
                  <a:spLocks noChangeArrowheads="1"/>
                </p:cNvSpPr>
                <p:nvPr/>
              </p:nvSpPr>
              <p:spPr bwMode="auto">
                <a:xfrm>
                  <a:off x="2844" y="576"/>
                  <a:ext cx="1969"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 altLang="en-US" sz="2400"/>
                    <a:t>Causes moderate changes</a:t>
                  </a:r>
                  <a:endParaRPr lang="en-US" altLang="en-US" sz="2400"/>
                </a:p>
              </p:txBody>
            </p:sp>
            <p:sp>
              <p:nvSpPr>
                <p:cNvPr id="10269" name="Rectangle 17">
                  <a:extLst>
                    <a:ext uri="{FF2B5EF4-FFF2-40B4-BE49-F238E27FC236}">
                      <a16:creationId xmlns:a16="http://schemas.microsoft.com/office/drawing/2014/main" id="{86F5E0F1-8C1D-2E9E-5D83-E353D4BB4313}"/>
                    </a:ext>
                  </a:extLst>
                </p:cNvPr>
                <p:cNvSpPr>
                  <a:spLocks noChangeArrowheads="1"/>
                </p:cNvSpPr>
                <p:nvPr/>
              </p:nvSpPr>
              <p:spPr bwMode="auto">
                <a:xfrm>
                  <a:off x="2844" y="576"/>
                  <a:ext cx="1969" cy="2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endParaRPr lang="en-US" altLang="en-US"/>
                </a:p>
              </p:txBody>
            </p:sp>
          </p:grpSp>
          <p:grpSp>
            <p:nvGrpSpPr>
              <p:cNvPr id="10250" name="Group 18">
                <a:extLst>
                  <a:ext uri="{FF2B5EF4-FFF2-40B4-BE49-F238E27FC236}">
                    <a16:creationId xmlns:a16="http://schemas.microsoft.com/office/drawing/2014/main" id="{1E732BD9-8DDF-E754-3858-AFCD52053DCD}"/>
                  </a:ext>
                </a:extLst>
              </p:cNvPr>
              <p:cNvGrpSpPr>
                <a:grpSpLocks/>
              </p:cNvGrpSpPr>
              <p:nvPr/>
            </p:nvGrpSpPr>
            <p:grpSpPr bwMode="auto">
              <a:xfrm>
                <a:off x="0" y="864"/>
                <a:ext cx="2844" cy="288"/>
                <a:chOff x="0" y="864"/>
                <a:chExt cx="2844" cy="288"/>
              </a:xfrm>
            </p:grpSpPr>
            <p:sp>
              <p:nvSpPr>
                <p:cNvPr id="10266" name="Rectangle 19">
                  <a:extLst>
                    <a:ext uri="{FF2B5EF4-FFF2-40B4-BE49-F238E27FC236}">
                      <a16:creationId xmlns:a16="http://schemas.microsoft.com/office/drawing/2014/main" id="{F1F8BB5B-0E43-7F4F-13C0-13E1EA4A3392}"/>
                    </a:ext>
                  </a:extLst>
                </p:cNvPr>
                <p:cNvSpPr>
                  <a:spLocks noChangeArrowheads="1"/>
                </p:cNvSpPr>
                <p:nvPr/>
              </p:nvSpPr>
              <p:spPr bwMode="auto">
                <a:xfrm>
                  <a:off x="0" y="864"/>
                  <a:ext cx="284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 altLang="en-US" sz="2400"/>
                    <a:t>LRs 2 - 5 or 0.2 - 0.5</a:t>
                  </a:r>
                </a:p>
              </p:txBody>
            </p:sp>
            <p:sp>
              <p:nvSpPr>
                <p:cNvPr id="10267" name="Rectangle 20">
                  <a:extLst>
                    <a:ext uri="{FF2B5EF4-FFF2-40B4-BE49-F238E27FC236}">
                      <a16:creationId xmlns:a16="http://schemas.microsoft.com/office/drawing/2014/main" id="{15C82910-A66B-3E97-4240-DABAD7DAF812}"/>
                    </a:ext>
                  </a:extLst>
                </p:cNvPr>
                <p:cNvSpPr>
                  <a:spLocks noChangeArrowheads="1"/>
                </p:cNvSpPr>
                <p:nvPr/>
              </p:nvSpPr>
              <p:spPr bwMode="auto">
                <a:xfrm>
                  <a:off x="0" y="864"/>
                  <a:ext cx="2844" cy="2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endParaRPr lang="en-US" altLang="en-US"/>
                </a:p>
              </p:txBody>
            </p:sp>
          </p:grpSp>
          <p:grpSp>
            <p:nvGrpSpPr>
              <p:cNvPr id="10251" name="Group 21">
                <a:extLst>
                  <a:ext uri="{FF2B5EF4-FFF2-40B4-BE49-F238E27FC236}">
                    <a16:creationId xmlns:a16="http://schemas.microsoft.com/office/drawing/2014/main" id="{5CBE495A-DF71-AAB3-F030-8FBC4649B386}"/>
                  </a:ext>
                </a:extLst>
              </p:cNvPr>
              <p:cNvGrpSpPr>
                <a:grpSpLocks/>
              </p:cNvGrpSpPr>
              <p:nvPr/>
            </p:nvGrpSpPr>
            <p:grpSpPr bwMode="auto">
              <a:xfrm>
                <a:off x="2844" y="864"/>
                <a:ext cx="1969" cy="288"/>
                <a:chOff x="2844" y="864"/>
                <a:chExt cx="1969" cy="288"/>
              </a:xfrm>
            </p:grpSpPr>
            <p:sp>
              <p:nvSpPr>
                <p:cNvPr id="10264" name="Rectangle 22">
                  <a:extLst>
                    <a:ext uri="{FF2B5EF4-FFF2-40B4-BE49-F238E27FC236}">
                      <a16:creationId xmlns:a16="http://schemas.microsoft.com/office/drawing/2014/main" id="{E8D471D8-CB09-B652-E239-953A15778F84}"/>
                    </a:ext>
                  </a:extLst>
                </p:cNvPr>
                <p:cNvSpPr>
                  <a:spLocks noChangeArrowheads="1"/>
                </p:cNvSpPr>
                <p:nvPr/>
              </p:nvSpPr>
              <p:spPr bwMode="auto">
                <a:xfrm>
                  <a:off x="2844" y="864"/>
                  <a:ext cx="1969"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 altLang="en-US" sz="2400"/>
                    <a:t>Causes small changes</a:t>
                  </a:r>
                  <a:endParaRPr lang="en-US" altLang="en-US" sz="2400"/>
                </a:p>
              </p:txBody>
            </p:sp>
            <p:sp>
              <p:nvSpPr>
                <p:cNvPr id="10265" name="Rectangle 23">
                  <a:extLst>
                    <a:ext uri="{FF2B5EF4-FFF2-40B4-BE49-F238E27FC236}">
                      <a16:creationId xmlns:a16="http://schemas.microsoft.com/office/drawing/2014/main" id="{D95C7783-9625-7C74-7607-C2504159A7C8}"/>
                    </a:ext>
                  </a:extLst>
                </p:cNvPr>
                <p:cNvSpPr>
                  <a:spLocks noChangeArrowheads="1"/>
                </p:cNvSpPr>
                <p:nvPr/>
              </p:nvSpPr>
              <p:spPr bwMode="auto">
                <a:xfrm>
                  <a:off x="2844" y="864"/>
                  <a:ext cx="1969" cy="2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endParaRPr lang="en-US" altLang="en-US"/>
                </a:p>
              </p:txBody>
            </p:sp>
          </p:grpSp>
          <p:grpSp>
            <p:nvGrpSpPr>
              <p:cNvPr id="10252" name="Group 24">
                <a:extLst>
                  <a:ext uri="{FF2B5EF4-FFF2-40B4-BE49-F238E27FC236}">
                    <a16:creationId xmlns:a16="http://schemas.microsoft.com/office/drawing/2014/main" id="{9DFC32E9-6DEA-E755-07AB-21D859296353}"/>
                  </a:ext>
                </a:extLst>
              </p:cNvPr>
              <p:cNvGrpSpPr>
                <a:grpSpLocks/>
              </p:cNvGrpSpPr>
              <p:nvPr/>
            </p:nvGrpSpPr>
            <p:grpSpPr bwMode="auto">
              <a:xfrm>
                <a:off x="0" y="1152"/>
                <a:ext cx="2844" cy="288"/>
                <a:chOff x="0" y="1152"/>
                <a:chExt cx="2844" cy="288"/>
              </a:xfrm>
            </p:grpSpPr>
            <p:sp>
              <p:nvSpPr>
                <p:cNvPr id="10262" name="Rectangle 25">
                  <a:extLst>
                    <a:ext uri="{FF2B5EF4-FFF2-40B4-BE49-F238E27FC236}">
                      <a16:creationId xmlns:a16="http://schemas.microsoft.com/office/drawing/2014/main" id="{C1D07998-AE08-D2A2-1C51-7BB142338DC4}"/>
                    </a:ext>
                  </a:extLst>
                </p:cNvPr>
                <p:cNvSpPr>
                  <a:spLocks noChangeArrowheads="1"/>
                </p:cNvSpPr>
                <p:nvPr/>
              </p:nvSpPr>
              <p:spPr bwMode="auto">
                <a:xfrm>
                  <a:off x="0" y="1152"/>
                  <a:ext cx="284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 altLang="en-US" sz="2400"/>
                    <a:t>LRs less than 2 or greater than 0.5</a:t>
                  </a:r>
                </a:p>
              </p:txBody>
            </p:sp>
            <p:sp>
              <p:nvSpPr>
                <p:cNvPr id="10263" name="Rectangle 26">
                  <a:extLst>
                    <a:ext uri="{FF2B5EF4-FFF2-40B4-BE49-F238E27FC236}">
                      <a16:creationId xmlns:a16="http://schemas.microsoft.com/office/drawing/2014/main" id="{51C67998-C179-7B82-70B8-F87F845217EB}"/>
                    </a:ext>
                  </a:extLst>
                </p:cNvPr>
                <p:cNvSpPr>
                  <a:spLocks noChangeArrowheads="1"/>
                </p:cNvSpPr>
                <p:nvPr/>
              </p:nvSpPr>
              <p:spPr bwMode="auto">
                <a:xfrm>
                  <a:off x="0" y="1152"/>
                  <a:ext cx="2844" cy="2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endParaRPr lang="en-US" altLang="en-US"/>
                </a:p>
              </p:txBody>
            </p:sp>
          </p:grpSp>
          <p:grpSp>
            <p:nvGrpSpPr>
              <p:cNvPr id="10253" name="Group 27">
                <a:extLst>
                  <a:ext uri="{FF2B5EF4-FFF2-40B4-BE49-F238E27FC236}">
                    <a16:creationId xmlns:a16="http://schemas.microsoft.com/office/drawing/2014/main" id="{E95F0FF5-5D1C-F965-10F9-A65EB65C2E8D}"/>
                  </a:ext>
                </a:extLst>
              </p:cNvPr>
              <p:cNvGrpSpPr>
                <a:grpSpLocks/>
              </p:cNvGrpSpPr>
              <p:nvPr/>
            </p:nvGrpSpPr>
            <p:grpSpPr bwMode="auto">
              <a:xfrm>
                <a:off x="2844" y="1152"/>
                <a:ext cx="1969" cy="288"/>
                <a:chOff x="2844" y="1152"/>
                <a:chExt cx="1969" cy="288"/>
              </a:xfrm>
            </p:grpSpPr>
            <p:sp>
              <p:nvSpPr>
                <p:cNvPr id="10260" name="Rectangle 28">
                  <a:extLst>
                    <a:ext uri="{FF2B5EF4-FFF2-40B4-BE49-F238E27FC236}">
                      <a16:creationId xmlns:a16="http://schemas.microsoft.com/office/drawing/2014/main" id="{4BB9CAC7-6E80-FFAF-A960-AF2B48268BED}"/>
                    </a:ext>
                  </a:extLst>
                </p:cNvPr>
                <p:cNvSpPr>
                  <a:spLocks noChangeArrowheads="1"/>
                </p:cNvSpPr>
                <p:nvPr/>
              </p:nvSpPr>
              <p:spPr bwMode="auto">
                <a:xfrm>
                  <a:off x="2844" y="1152"/>
                  <a:ext cx="1969"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 altLang="en-US" sz="2400"/>
                    <a:t>Causes slight changes.</a:t>
                  </a:r>
                  <a:endParaRPr lang="en-US" altLang="en-US" sz="2400"/>
                </a:p>
              </p:txBody>
            </p:sp>
            <p:sp>
              <p:nvSpPr>
                <p:cNvPr id="10261" name="Rectangle 29">
                  <a:extLst>
                    <a:ext uri="{FF2B5EF4-FFF2-40B4-BE49-F238E27FC236}">
                      <a16:creationId xmlns:a16="http://schemas.microsoft.com/office/drawing/2014/main" id="{5A3F60AF-5507-3EA7-2846-37FAC2758145}"/>
                    </a:ext>
                  </a:extLst>
                </p:cNvPr>
                <p:cNvSpPr>
                  <a:spLocks noChangeArrowheads="1"/>
                </p:cNvSpPr>
                <p:nvPr/>
              </p:nvSpPr>
              <p:spPr bwMode="auto">
                <a:xfrm>
                  <a:off x="2844" y="1152"/>
                  <a:ext cx="1969" cy="2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endParaRPr lang="en-US" altLang="en-US"/>
                </a:p>
              </p:txBody>
            </p:sp>
          </p:grpSp>
          <p:grpSp>
            <p:nvGrpSpPr>
              <p:cNvPr id="10254" name="Group 30">
                <a:extLst>
                  <a:ext uri="{FF2B5EF4-FFF2-40B4-BE49-F238E27FC236}">
                    <a16:creationId xmlns:a16="http://schemas.microsoft.com/office/drawing/2014/main" id="{F8CC3A5F-B5EB-08A1-C2AC-EF93B7DEE4B1}"/>
                  </a:ext>
                </a:extLst>
              </p:cNvPr>
              <p:cNvGrpSpPr>
                <a:grpSpLocks/>
              </p:cNvGrpSpPr>
              <p:nvPr/>
            </p:nvGrpSpPr>
            <p:grpSpPr bwMode="auto">
              <a:xfrm>
                <a:off x="0" y="1440"/>
                <a:ext cx="2844" cy="288"/>
                <a:chOff x="0" y="1440"/>
                <a:chExt cx="2844" cy="288"/>
              </a:xfrm>
            </p:grpSpPr>
            <p:sp>
              <p:nvSpPr>
                <p:cNvPr id="10258" name="Rectangle 31">
                  <a:extLst>
                    <a:ext uri="{FF2B5EF4-FFF2-40B4-BE49-F238E27FC236}">
                      <a16:creationId xmlns:a16="http://schemas.microsoft.com/office/drawing/2014/main" id="{608A5E81-80E7-18D9-8DF7-7BFBFF1CC20B}"/>
                    </a:ext>
                  </a:extLst>
                </p:cNvPr>
                <p:cNvSpPr>
                  <a:spLocks noChangeArrowheads="1"/>
                </p:cNvSpPr>
                <p:nvPr/>
              </p:nvSpPr>
              <p:spPr bwMode="auto">
                <a:xfrm>
                  <a:off x="0" y="1440"/>
                  <a:ext cx="284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 altLang="en-US" sz="2400"/>
                    <a:t>LRs = 1.0</a:t>
                  </a:r>
                </a:p>
              </p:txBody>
            </p:sp>
            <p:sp>
              <p:nvSpPr>
                <p:cNvPr id="10259" name="Rectangle 32">
                  <a:extLst>
                    <a:ext uri="{FF2B5EF4-FFF2-40B4-BE49-F238E27FC236}">
                      <a16:creationId xmlns:a16="http://schemas.microsoft.com/office/drawing/2014/main" id="{894B3818-0D86-CDE2-1166-5CEC52D18CC6}"/>
                    </a:ext>
                  </a:extLst>
                </p:cNvPr>
                <p:cNvSpPr>
                  <a:spLocks noChangeArrowheads="1"/>
                </p:cNvSpPr>
                <p:nvPr/>
              </p:nvSpPr>
              <p:spPr bwMode="auto">
                <a:xfrm>
                  <a:off x="0" y="1440"/>
                  <a:ext cx="2844" cy="2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endParaRPr lang="en-US" altLang="en-US"/>
                </a:p>
              </p:txBody>
            </p:sp>
          </p:grpSp>
          <p:grpSp>
            <p:nvGrpSpPr>
              <p:cNvPr id="10255" name="Group 33">
                <a:extLst>
                  <a:ext uri="{FF2B5EF4-FFF2-40B4-BE49-F238E27FC236}">
                    <a16:creationId xmlns:a16="http://schemas.microsoft.com/office/drawing/2014/main" id="{3FAE58EC-B441-419B-E60D-477C1C80DDA4}"/>
                  </a:ext>
                </a:extLst>
              </p:cNvPr>
              <p:cNvGrpSpPr>
                <a:grpSpLocks/>
              </p:cNvGrpSpPr>
              <p:nvPr/>
            </p:nvGrpSpPr>
            <p:grpSpPr bwMode="auto">
              <a:xfrm>
                <a:off x="2844" y="1440"/>
                <a:ext cx="1969" cy="288"/>
                <a:chOff x="2844" y="1440"/>
                <a:chExt cx="1969" cy="288"/>
              </a:xfrm>
            </p:grpSpPr>
            <p:sp>
              <p:nvSpPr>
                <p:cNvPr id="10256" name="Rectangle 34">
                  <a:extLst>
                    <a:ext uri="{FF2B5EF4-FFF2-40B4-BE49-F238E27FC236}">
                      <a16:creationId xmlns:a16="http://schemas.microsoft.com/office/drawing/2014/main" id="{FA2B826D-67D7-7129-7002-ACFB799A4985}"/>
                    </a:ext>
                  </a:extLst>
                </p:cNvPr>
                <p:cNvSpPr>
                  <a:spLocks noChangeArrowheads="1"/>
                </p:cNvSpPr>
                <p:nvPr/>
              </p:nvSpPr>
              <p:spPr bwMode="auto">
                <a:xfrm>
                  <a:off x="2844" y="1440"/>
                  <a:ext cx="1969"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r>
                    <a:rPr lang="en" altLang="en-US" sz="2400"/>
                    <a:t>It does not cause changes</a:t>
                  </a:r>
                  <a:endParaRPr lang="en-US" altLang="en-US" sz="2400"/>
                </a:p>
              </p:txBody>
            </p:sp>
            <p:sp>
              <p:nvSpPr>
                <p:cNvPr id="10257" name="Rectangle 35">
                  <a:extLst>
                    <a:ext uri="{FF2B5EF4-FFF2-40B4-BE49-F238E27FC236}">
                      <a16:creationId xmlns:a16="http://schemas.microsoft.com/office/drawing/2014/main" id="{182002DC-8CD4-0BCF-29D2-A1831B8E6A1B}"/>
                    </a:ext>
                  </a:extLst>
                </p:cNvPr>
                <p:cNvSpPr>
                  <a:spLocks noChangeArrowheads="1"/>
                </p:cNvSpPr>
                <p:nvPr/>
              </p:nvSpPr>
              <p:spPr bwMode="auto">
                <a:xfrm>
                  <a:off x="2844" y="1440"/>
                  <a:ext cx="1969" cy="2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endParaRPr lang="en-US" altLang="en-US"/>
                </a:p>
              </p:txBody>
            </p:sp>
          </p:grpSp>
        </p:grpSp>
        <p:sp>
          <p:nvSpPr>
            <p:cNvPr id="10245" name="Rectangle 36">
              <a:extLst>
                <a:ext uri="{FF2B5EF4-FFF2-40B4-BE49-F238E27FC236}">
                  <a16:creationId xmlns:a16="http://schemas.microsoft.com/office/drawing/2014/main" id="{889AEB59-9CDB-7057-7B4D-D5E3168E9C89}"/>
                </a:ext>
              </a:extLst>
            </p:cNvPr>
            <p:cNvSpPr>
              <a:spLocks noChangeArrowheads="1"/>
            </p:cNvSpPr>
            <p:nvPr/>
          </p:nvSpPr>
          <p:spPr bwMode="auto">
            <a:xfrm>
              <a:off x="-3" y="285"/>
              <a:ext cx="4819" cy="1446"/>
            </a:xfrm>
            <a:prstGeom prst="rect">
              <a:avLst/>
            </a:prstGeom>
            <a:noFill/>
            <a:ln w="9525">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wrap="none"/>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eaLnBrk="1" hangingPunct="1"/>
              <a:endParaRPr lang="en-US" altLang="en-US"/>
            </a:p>
          </p:txBody>
        </p:sp>
      </p:gr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151</TotalTime>
  <Words>599</Words>
  <Application>Microsoft Office PowerPoint</Application>
  <PresentationFormat>On-screen Show (4:3)</PresentationFormat>
  <Paragraphs>70</Paragraphs>
  <Slides>9</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9</vt:i4>
      </vt:variant>
    </vt:vector>
  </HeadingPairs>
  <TitlesOfParts>
    <vt:vector size="11" baseType="lpstr">
      <vt:lpstr>Times New Roman</vt:lpstr>
      <vt:lpstr>Default Design</vt:lpstr>
      <vt:lpstr>Evidence-Based Medicine - Week 4 </vt:lpstr>
      <vt:lpstr>PowerPoint Presentation</vt:lpstr>
      <vt:lpstr>Is this diagnostic study valid?</vt:lpstr>
      <vt:lpstr>PowerPoint Presentation</vt:lpstr>
      <vt:lpstr>Is the evidence of the diagnostic test clinically significant ?</vt:lpstr>
      <vt:lpstr>Significance of clinical test</vt:lpstr>
      <vt:lpstr>Significance of clinical test</vt:lpstr>
      <vt:lpstr>Can a valid, significant diagnostic test be applied to our patient?</vt:lpstr>
      <vt:lpstr>How much does the Likelihood ratio affect our decisions?</vt:lpstr>
    </vt:vector>
  </TitlesOfParts>
  <Company>MF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Slobodan Jankovic</dc:creator>
  <cp:lastModifiedBy>Boj</cp:lastModifiedBy>
  <cp:revision>62</cp:revision>
  <dcterms:created xsi:type="dcterms:W3CDTF">2007-02-10T21:18:48Z</dcterms:created>
  <dcterms:modified xsi:type="dcterms:W3CDTF">2023-08-19T12:12:44Z</dcterms:modified>
</cp:coreProperties>
</file>